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7"/>
  </p:notesMasterIdLst>
  <p:sldIdLst>
    <p:sldId id="256" r:id="rId2"/>
    <p:sldId id="264" r:id="rId3"/>
    <p:sldId id="265" r:id="rId4"/>
    <p:sldId id="273" r:id="rId5"/>
    <p:sldId id="258" r:id="rId6"/>
    <p:sldId id="263" r:id="rId7"/>
    <p:sldId id="299" r:id="rId8"/>
    <p:sldId id="270" r:id="rId9"/>
    <p:sldId id="310" r:id="rId10"/>
    <p:sldId id="281" r:id="rId11"/>
    <p:sldId id="309" r:id="rId12"/>
    <p:sldId id="308" r:id="rId13"/>
    <p:sldId id="279" r:id="rId14"/>
    <p:sldId id="305" r:id="rId15"/>
    <p:sldId id="284" r:id="rId16"/>
    <p:sldId id="286" r:id="rId17"/>
    <p:sldId id="329" r:id="rId18"/>
    <p:sldId id="311" r:id="rId19"/>
    <p:sldId id="307" r:id="rId20"/>
    <p:sldId id="275" r:id="rId21"/>
    <p:sldId id="291" r:id="rId22"/>
    <p:sldId id="303" r:id="rId23"/>
    <p:sldId id="290" r:id="rId24"/>
    <p:sldId id="302" r:id="rId25"/>
    <p:sldId id="294" r:id="rId26"/>
    <p:sldId id="292" r:id="rId27"/>
    <p:sldId id="328" r:id="rId28"/>
    <p:sldId id="295" r:id="rId29"/>
    <p:sldId id="298" r:id="rId30"/>
    <p:sldId id="297" r:id="rId31"/>
    <p:sldId id="296" r:id="rId32"/>
    <p:sldId id="304" r:id="rId33"/>
    <p:sldId id="268" r:id="rId34"/>
    <p:sldId id="326" r:id="rId35"/>
    <p:sldId id="26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908B41-D475-464A-ABD3-14B9C25689F3}">
          <p14:sldIdLst>
            <p14:sldId id="256"/>
            <p14:sldId id="264"/>
            <p14:sldId id="265"/>
            <p14:sldId id="273"/>
            <p14:sldId id="258"/>
            <p14:sldId id="263"/>
            <p14:sldId id="299"/>
            <p14:sldId id="270"/>
            <p14:sldId id="310"/>
            <p14:sldId id="281"/>
            <p14:sldId id="309"/>
            <p14:sldId id="308"/>
            <p14:sldId id="279"/>
            <p14:sldId id="305"/>
            <p14:sldId id="284"/>
            <p14:sldId id="286"/>
            <p14:sldId id="329"/>
            <p14:sldId id="311"/>
            <p14:sldId id="307"/>
            <p14:sldId id="275"/>
            <p14:sldId id="291"/>
            <p14:sldId id="303"/>
            <p14:sldId id="290"/>
            <p14:sldId id="302"/>
            <p14:sldId id="294"/>
            <p14:sldId id="292"/>
            <p14:sldId id="328"/>
            <p14:sldId id="295"/>
            <p14:sldId id="298"/>
            <p14:sldId id="297"/>
            <p14:sldId id="296"/>
            <p14:sldId id="304"/>
            <p14:sldId id="268"/>
            <p14:sldId id="326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54" d="100"/>
          <a:sy n="54" d="100"/>
        </p:scale>
        <p:origin x="78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C8EED3-1D7A-4AF8-B63A-A64D49D200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ECD47-0DB0-4E33-80BE-CCAFD402B88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42943-4C49-40F6-B6FD-5EBE5C319739}" type="datetimeFigureOut">
              <a:rPr lang="fi-FI" smtClean="0"/>
              <a:t>10.9.2018</a:t>
            </a:fld>
            <a:endParaRPr lang="fi-F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10A4D14-84B8-44A2-8483-A3855F8E29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DDBF225-302D-4E3F-9A17-D576CF5C34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9B47E-C698-495E-86E0-8F75533C4C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248BD-AD41-4EDA-BEE9-B98F8B3843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FA7DB-81AC-4177-AA53-38FEBB1B55B8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A599896-D707-4A5F-8846-AD6D706C9389}" type="datetime1">
              <a:rPr lang="fi-FI" smtClean="0"/>
              <a:t>10.9.2018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4FE99BA-D85A-4B40-9F29-3745C2618E1E}" type="slidenum">
              <a:rPr lang="fi-FI" smtClean="0"/>
              <a:t>‹#›</a:t>
            </a:fld>
            <a:endParaRPr lang="fi-FI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43112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45AC-BD44-4875-B6E6-C7A613661B75}" type="datetime1">
              <a:rPr lang="fi-FI" smtClean="0"/>
              <a:t>10.9.2018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280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E7A2-7BD6-4316-9D26-A6498361C80C}" type="datetime1">
              <a:rPr lang="fi-FI" smtClean="0"/>
              <a:t>10.9.2018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07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7B71-47EF-4647-A7E6-42249DC357FD}" type="datetime1">
              <a:rPr lang="fi-FI" smtClean="0"/>
              <a:t>10.9.2018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062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997AAC-E161-46B8-8559-AD8CA94E68C9}" type="datetime1">
              <a:rPr lang="fi-FI" smtClean="0"/>
              <a:t>10.9.2018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FE99BA-D85A-4B40-9F29-3745C2618E1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0061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EF68-6864-4120-9E35-2B476621EB56}" type="datetime1">
              <a:rPr lang="fi-FI" smtClean="0"/>
              <a:t>10.9.2018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612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0144-0D92-46D8-B6C7-AEC2DEAA3728}" type="datetime1">
              <a:rPr lang="fi-FI" smtClean="0"/>
              <a:t>10.9.2018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253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9C7C-7C1F-4052-98EA-A23A14065EC7}" type="datetime1">
              <a:rPr lang="fi-FI" smtClean="0"/>
              <a:t>10.9.2018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728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A097-5FEE-4FEF-8697-D7E74FD3D8E8}" type="datetime1">
              <a:rPr lang="fi-FI" smtClean="0"/>
              <a:t>10.9.2018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178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63DD8A-9BF1-4986-80BF-C977038334CE}" type="datetime1">
              <a:rPr lang="fi-FI" smtClean="0"/>
              <a:t>10.9.2018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FE99BA-D85A-4B40-9F29-3745C2618E1E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134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B9B474-7152-4399-B584-790B71769381}" type="datetime1">
              <a:rPr lang="fi-FI" smtClean="0"/>
              <a:t>10.9.2018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FE99BA-D85A-4B40-9F29-3745C2618E1E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824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4431919-85FE-41CA-996E-10D3DCCF773E}" type="datetime1">
              <a:rPr lang="fi-FI" smtClean="0"/>
              <a:t>10.9.2018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4FE99BA-D85A-4B40-9F29-3745C2618E1E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765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A3CB5-C6E5-4AF4-B9C9-966FEC32F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9791"/>
            <a:ext cx="9144000" cy="2387600"/>
          </a:xfrm>
        </p:spPr>
        <p:txBody>
          <a:bodyPr>
            <a:normAutofit/>
          </a:bodyPr>
          <a:lstStyle/>
          <a:p>
            <a:r>
              <a:rPr lang="fi-FI" sz="72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System of Negation in Geshiza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994195-AF86-489A-A612-437B97A5A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0997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fi-FI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Sami Honkasalo</a:t>
            </a:r>
          </a:p>
          <a:p>
            <a:r>
              <a:rPr lang="fi-FI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fi-FI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Helsinki</a:t>
            </a:r>
          </a:p>
          <a:p>
            <a:r>
              <a:rPr lang="fi-FI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samihonkasalo@gmail.com</a:t>
            </a:r>
          </a:p>
          <a:p>
            <a:r>
              <a:rPr lang="fi-FI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Syntax</a:t>
            </a:r>
            <a:r>
              <a:rPr lang="fi-FI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World’s</a:t>
            </a:r>
            <a:r>
              <a:rPr lang="fi-FI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Languages</a:t>
            </a:r>
            <a:r>
              <a:rPr lang="fi-FI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WS2 (Negation)</a:t>
            </a:r>
          </a:p>
          <a:p>
            <a:r>
              <a:rPr lang="fi-FI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</a:t>
            </a:r>
            <a:r>
              <a:rPr lang="fi-FI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3-5 2018, Paris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AA259-D338-4CFD-BDBE-CB6FF4D1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0238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45BEE-3768-4701-9F4B-B7CDBA50C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89468"/>
            <a:ext cx="9601200" cy="1099080"/>
          </a:xfrm>
        </p:spPr>
        <p:txBody>
          <a:bodyPr>
            <a:normAutofit/>
          </a:bodyPr>
          <a:lstStyle/>
          <a:p>
            <a:pPr algn="ctr"/>
            <a:r>
              <a:rPr lang="fi-FI" b="1" cap="sm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fi-FI" b="1" cap="sm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2C878-E4BF-4D40-930A-881157612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337733"/>
            <a:ext cx="9880601" cy="4919134"/>
          </a:xfrm>
        </p:spPr>
        <p:txBody>
          <a:bodyPr>
            <a:normAutofit/>
          </a:bodyPr>
          <a:lstStyle/>
          <a:p>
            <a:r>
              <a:rPr lang="sq-A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Miestamo (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sq-A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the basis</a:t>
            </a:r>
            <a:endParaRPr lang="sq-AL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q-A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negation morphology found in the domain of verbs</a:t>
            </a:r>
          </a:p>
          <a:p>
            <a:r>
              <a:rPr lang="fi-FI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fi-FI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q-A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</a:t>
            </a:r>
            <a:r>
              <a:rPr lang="fi-FI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r>
              <a:rPr lang="fi-FI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fi-FI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sq-AL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sq-AL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q-AL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mə-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me-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discussed </a:t>
            </a:r>
            <a:r>
              <a:rPr lang="sq-A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</a:t>
            </a:r>
            <a:endParaRPr lang="fi-FI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6C0135D-83EB-4D30-B775-3B33B019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10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FB8F2D-7E2B-45C8-A0F6-8003A8EC7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3386139"/>
            <a:ext cx="9880601" cy="296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41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45BEE-3768-4701-9F4B-B7CDBA50C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83692"/>
            <a:ext cx="9601200" cy="1004855"/>
          </a:xfrm>
        </p:spPr>
        <p:txBody>
          <a:bodyPr>
            <a:normAutofit/>
          </a:bodyPr>
          <a:lstStyle/>
          <a:p>
            <a:pPr algn="ctr"/>
            <a:r>
              <a:rPr lang="fi-FI" b="1" cap="sm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Etymological</a:t>
            </a:r>
            <a:r>
              <a:rPr lang="fi-FI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cap="sm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endParaRPr lang="fi-FI" b="1" cap="sm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2C878-E4BF-4D40-930A-881157612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488547"/>
            <a:ext cx="9880601" cy="4768320"/>
          </a:xfrm>
        </p:spPr>
        <p:txBody>
          <a:bodyPr>
            <a:normAutofit/>
          </a:bodyPr>
          <a:lstStyle/>
          <a:p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negators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appear to have deep roots in linguistic history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can be traced back to the proto-language</a:t>
            </a:r>
            <a:endParaRPr lang="sq-AL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m-series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negators: reflect 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Proto-Trans-Himalayan *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ma- (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LaPolla 2003: 27)</a:t>
            </a:r>
            <a:endParaRPr lang="fi-FI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Copula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</a:t>
            </a:r>
            <a:r>
              <a:rPr lang="sq-AL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ɲa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possibly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coalescence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m-series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negator and the affirmative copula </a:t>
            </a:r>
            <a:r>
              <a:rPr lang="en-US" sz="2800" i="1" dirty="0" err="1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ŋuə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*mV-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ŋuə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</a:t>
            </a:r>
            <a:r>
              <a:rPr lang="sq-AL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ɲa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, </a:t>
            </a:r>
            <a:r>
              <a:rPr lang="en-US" sz="2800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but further evidence necessary, vocalization also problematic</a:t>
            </a:r>
            <a:endParaRPr lang="fi-FI" sz="2800" i="1" dirty="0">
              <a:solidFill>
                <a:schemeClr val="tx1"/>
              </a:solidFill>
              <a:latin typeface="Doulos SIL" panose="02000500070000020004" pitchFamily="2" charset="0"/>
              <a:ea typeface="Doulos SIL" panose="02000500070000020004" pitchFamily="2" charset="0"/>
              <a:cs typeface="Doulos SIL" panose="02000500070000020004" pitchFamily="2" charset="0"/>
            </a:endParaRPr>
          </a:p>
          <a:p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Prohibitive: from Proto-Trans-Himalayan *ta-⪤ *da (see Matisoff 2003: 586). </a:t>
            </a:r>
            <a:endParaRPr lang="fi-FI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C1712-FC6C-46FC-B22E-E2EC40026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0544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45BEE-3768-4701-9F4B-B7CDBA50C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83692"/>
            <a:ext cx="9601200" cy="1004855"/>
          </a:xfrm>
        </p:spPr>
        <p:txBody>
          <a:bodyPr>
            <a:normAutofit/>
          </a:bodyPr>
          <a:lstStyle/>
          <a:p>
            <a:pPr algn="ctr"/>
            <a:r>
              <a:rPr lang="fi-FI" sz="48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Standard </a:t>
            </a:r>
            <a:r>
              <a:rPr lang="fi-FI" sz="4800" b="1" cap="sm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negation</a:t>
            </a:r>
            <a:endParaRPr lang="fi-FI" sz="4800" b="1" cap="sm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2C878-E4BF-4D40-930A-881157612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488547"/>
            <a:ext cx="9880601" cy="4768320"/>
          </a:xfrm>
        </p:spPr>
        <p:txBody>
          <a:bodyPr>
            <a:normAutofit/>
          </a:bodyPr>
          <a:lstStyle/>
          <a:p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Payne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(1985);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Miestamo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(2005)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Paradigmatic mutually exclusive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prefixes in slot -3 (see table 1): 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mi</a:t>
            </a:r>
            <a:r>
              <a:rPr lang="sq-AL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-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, m</a:t>
            </a:r>
            <a:r>
              <a:rPr lang="sq-AL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ə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-, me-</a:t>
            </a:r>
            <a:endParaRPr lang="fi-FI" sz="2800" i="1" dirty="0">
              <a:solidFill>
                <a:schemeClr val="tx1"/>
              </a:solidFill>
              <a:latin typeface="Doulos SIL" panose="02000500070000020004" pitchFamily="2" charset="0"/>
              <a:ea typeface="Doulos SIL" panose="02000500070000020004" pitchFamily="2" charset="0"/>
              <a:cs typeface="Doulos SIL" panose="02000500070000020004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fi-FI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fi-FI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endParaRPr lang="fi-FI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5F489-DD42-4E07-87CB-74BB80780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12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8D9D94-9444-4E8F-9CFE-51A90A39A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220" y="2887843"/>
            <a:ext cx="8970579" cy="1306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2B8538-3CC6-4EA0-8769-9CFC127CA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344" y="4350649"/>
            <a:ext cx="7053236" cy="1043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893EA1-6FE6-4595-B183-11E3D8777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220" y="5593602"/>
            <a:ext cx="6345621" cy="106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95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B5389-7AAE-4782-9ED9-68E9D0ED8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772511"/>
            <a:ext cx="10152994" cy="586477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questions: 1. condition for the distribution of 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mi-</a:t>
            </a:r>
            <a:r>
              <a:rPr lang="en-US" sz="2800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me-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2. that of 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mi-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</a:t>
            </a:r>
            <a:r>
              <a:rPr lang="sq-AL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ə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-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Linking of negation and aspect in Geshiza differs from similar documented phenomena in rGyalrongic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languagges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instance, difference between two negative prefixes is interpreted in terms of an aspectual contrast in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Jiaomuzu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rGyalrong: imperfective vs. perfective (e.g.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704154-6EDF-4813-8B04-B1D76AC8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7137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B5389-7AAE-4782-9ED9-68E9D0ED8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77917"/>
            <a:ext cx="10066284" cy="595936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addition to the lack of formal aspect marking, Geshiza has three main formally marked aspects: prospective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q-AL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zə-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imperfective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q-AL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gæ-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perfective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q-AL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dæ-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all marked with verbal prefixes (see also table 1.)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language also has a binary tense system (Comrie 1985: 48-49) with past and non-past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expressed through aspiration alternation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 and tense strongly interlinked in the language: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179B2E-6EC3-4E30-B0B1-866AD8E69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4502498"/>
            <a:ext cx="7457546" cy="19508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CAFE6-CDB2-406D-9714-B124A171F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14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9FED85-7FCE-454D-B970-5EC002B2C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828" y="4281782"/>
            <a:ext cx="9601200" cy="14859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3. Aspect and tense in Geshiza</a:t>
            </a:r>
            <a:endParaRPr lang="fi-FI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675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DFF4F-D092-403D-AA99-0DEE37442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60400"/>
            <a:ext cx="9601200" cy="5207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first sight, it looks that the distribution of the negators 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mi-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me-</a:t>
            </a:r>
            <a:r>
              <a:rPr lang="en-US" sz="2800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explained by means of tense:</a:t>
            </a: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mi-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non-past (a) and 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me-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past (b):</a:t>
            </a:r>
            <a:endParaRPr lang="fi-FI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7D23FC-7352-4F1C-A6EC-49A7BBFB4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593" y="4275440"/>
            <a:ext cx="6818525" cy="25338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7C307D-8DA1-466A-95FF-9719115C3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007" y="2052666"/>
            <a:ext cx="8763000" cy="149612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2492D9-0E11-4EB7-97DF-F0C8303B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15</a:t>
            </a:fld>
            <a:endParaRPr lang="fi-FI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6784B0B2-2606-4CDA-AEF7-AAEC1E6D5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78000"/>
            <a:ext cx="9601200" cy="148590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4. Hypothesis for the distribution of 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mi-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me-</a:t>
            </a:r>
            <a:endParaRPr lang="fi-FI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657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DFF4F-D092-403D-AA99-0DEE37442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60399"/>
            <a:ext cx="9601200" cy="5874407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explanation is erroneous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prospective aspect that is marked with 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z</a:t>
            </a:r>
            <a:r>
              <a:rPr lang="sq-AL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ə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-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requires the non-past tense, the negator 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me-</a:t>
            </a:r>
            <a:r>
              <a:rPr lang="en-US" sz="2800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occurs:</a:t>
            </a:r>
            <a:endParaRPr lang="sq-AL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pattern is relatively rare in discourse, yet it occurs &gt; need to reconsider the conditions for the use of 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mi-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me-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 explanation for the distribution:</a:t>
            </a:r>
          </a:p>
          <a:p>
            <a:r>
              <a:rPr lang="en-US" sz="2800" i="1" u="sng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mi-</a:t>
            </a:r>
            <a:r>
              <a:rPr lang="en-US" sz="2800" u="sng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 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used in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aspectually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neutral forms while </a:t>
            </a:r>
            <a:r>
              <a:rPr lang="en-US" sz="2800" i="1" u="sng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me-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used with aspectual marking</a:t>
            </a:r>
          </a:p>
          <a:p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1D49CF-AD58-4AAC-973B-5CC7D86E9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725" y="2162913"/>
            <a:ext cx="8386374" cy="173117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E333E-8171-4DDF-8CBC-10E6389B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4284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DFF4F-D092-403D-AA99-0DEE37442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60399"/>
            <a:ext cx="9601200" cy="587440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should be noted that the presence of an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orientational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prefix cannot be established as a condition for the distribution of 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me-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following example with no overt aspectual marking, 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me-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would be erroneous, despite the presence of a verbal prefix:</a:t>
            </a:r>
          </a:p>
          <a:p>
            <a:endParaRPr lang="sq-AL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E333E-8171-4DDF-8CBC-10E6389B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17</a:t>
            </a:fld>
            <a:endParaRPr lang="fi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FF0BAF-7839-4EFC-BF23-328C2A9F3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966" y="2780995"/>
            <a:ext cx="9814034" cy="141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29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45BEE-3768-4701-9F4B-B7CDBA50C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83692"/>
            <a:ext cx="9601200" cy="1004855"/>
          </a:xfrm>
        </p:spPr>
        <p:txBody>
          <a:bodyPr/>
          <a:lstStyle/>
          <a:p>
            <a:pPr algn="ctr"/>
            <a:r>
              <a:rPr lang="fi-FI" b="1" cap="sm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Asymmetries</a:t>
            </a:r>
            <a:endParaRPr lang="fi-FI" b="1" cap="sm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2C878-E4BF-4D40-930A-881157612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488547"/>
            <a:ext cx="9880601" cy="4768320"/>
          </a:xfrm>
        </p:spPr>
        <p:txBody>
          <a:bodyPr>
            <a:normAutofit/>
          </a:bodyPr>
          <a:lstStyle/>
          <a:p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negation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Geshiza is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generally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symmetric</a:t>
            </a:r>
            <a:endParaRPr lang="fi-FI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instance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negation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imperfective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(a, b):</a:t>
            </a:r>
          </a:p>
          <a:p>
            <a:endParaRPr lang="fi-FI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5F489-DD42-4E07-87CB-74BB80780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18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F3F580-BB9A-4314-B1FC-B4187F350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2873758"/>
            <a:ext cx="74771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02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2C878-E4BF-4D40-930A-881157612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601133"/>
            <a:ext cx="9880601" cy="5655734"/>
          </a:xfrm>
        </p:spPr>
        <p:txBody>
          <a:bodyPr>
            <a:normAutofit/>
          </a:bodyPr>
          <a:lstStyle/>
          <a:p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perfective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exhibits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asymmetry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i="1" dirty="0" err="1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me-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perfective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prefix</a:t>
            </a:r>
            <a:r>
              <a:rPr lang="fi-FI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d</a:t>
            </a:r>
            <a:r>
              <a:rPr lang="sq-AL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æ</a:t>
            </a:r>
            <a:r>
              <a:rPr lang="fi-FI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-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mutually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incompatible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(c, d): </a:t>
            </a:r>
            <a:endParaRPr lang="sq-AL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q-AL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q-AL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q-AL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refixes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indicate perfectivity and direction (concrete or conventionalized abstract) at the same time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no such limitations 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(e):</a:t>
            </a:r>
            <a:endParaRPr lang="fi-FI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478D75-6933-4E22-9D82-2CAF7DA25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1999393"/>
            <a:ext cx="4193629" cy="209681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9C6AFB-5942-46BA-ADD0-412108C64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19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77B7A-2081-4EBB-B9B2-3FFB954A6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661" y="5494468"/>
            <a:ext cx="7133898" cy="128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4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BAE20-D58B-48D1-81DA-DE54232B1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40267"/>
            <a:ext cx="10083800" cy="1266350"/>
          </a:xfrm>
        </p:spPr>
        <p:txBody>
          <a:bodyPr>
            <a:normAutofit/>
          </a:bodyPr>
          <a:lstStyle/>
          <a:p>
            <a:pPr algn="ctr"/>
            <a:r>
              <a:rPr lang="fi-FI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Geshiza and </a:t>
            </a:r>
            <a:r>
              <a:rPr lang="fi-FI" b="1" cap="sm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fi-FI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cap="sm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speakers</a:t>
            </a:r>
            <a:endParaRPr lang="fi-FI" b="1" cap="sm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B5389-7AAE-4782-9ED9-68E9D0ED8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841" y="1706617"/>
            <a:ext cx="10007601" cy="526568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Autoglossonyms: 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bæ-skæ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‘Tibetan language’; 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roŋ-skæ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‘farmer language &gt; local language’; </a:t>
            </a:r>
            <a:r>
              <a:rPr lang="en-US" sz="2800" i="1" dirty="0" err="1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ŋæ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=</a:t>
            </a:r>
            <a:r>
              <a:rPr lang="en-US" sz="2800" i="1" dirty="0" err="1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ɲi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 skæ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‘our language’;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 rgævɕetsa-skæ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‘Geshiza language’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Distribution: spoken in Geshiza Valley of Danba County of Sichuan Province, China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Genealogical affiliation: Trans-Himalayan (Tibeto-Burman), Qiangic (?), rGyalrongic, Horpa-Khroskyabs, Horpa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Horpa lect (Sun forthcoming)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64583-ABF7-4C28-81A1-B0D1417F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0892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75ABC-6526-48AA-89FC-C96552DDD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23334"/>
            <a:ext cx="9965267" cy="54519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negator 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mi-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fails to surface on occasion in its expected context where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negator 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</a:t>
            </a:r>
            <a:r>
              <a:rPr lang="sq-AL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ə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-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instead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(a, b)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Phenomenon attested in 16 verbs (table in the following slide)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possibly more wide-spread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appearance of </a:t>
            </a:r>
            <a:r>
              <a:rPr lang="en-US" sz="2800" i="1" dirty="0" err="1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mə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-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 be interpreted as an automatic phonological process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explain this behavior?</a:t>
            </a:r>
            <a:endParaRPr lang="fi-FI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AFE9A1-925B-4184-857A-96B1E03F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20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0EA8F6-94B7-4A00-9BCD-3396BCF99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655" y="4012391"/>
            <a:ext cx="9435662" cy="244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95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0A3EED-C116-44FD-8959-4EB5813B3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604553"/>
              </p:ext>
            </p:extLst>
          </p:nvPr>
        </p:nvGraphicFramePr>
        <p:xfrm>
          <a:off x="1122972" y="543910"/>
          <a:ext cx="10294884" cy="579990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431628">
                  <a:extLst>
                    <a:ext uri="{9D8B030D-6E8A-4147-A177-3AD203B41FA5}">
                      <a16:colId xmlns:a16="http://schemas.microsoft.com/office/drawing/2014/main" val="2238048172"/>
                    </a:ext>
                  </a:extLst>
                </a:gridCol>
                <a:gridCol w="3431628">
                  <a:extLst>
                    <a:ext uri="{9D8B030D-6E8A-4147-A177-3AD203B41FA5}">
                      <a16:colId xmlns:a16="http://schemas.microsoft.com/office/drawing/2014/main" val="1396552040"/>
                    </a:ext>
                  </a:extLst>
                </a:gridCol>
                <a:gridCol w="3431628">
                  <a:extLst>
                    <a:ext uri="{9D8B030D-6E8A-4147-A177-3AD203B41FA5}">
                      <a16:colId xmlns:a16="http://schemas.microsoft.com/office/drawing/2014/main" val="2782330009"/>
                    </a:ext>
                  </a:extLst>
                </a:gridCol>
              </a:tblGrid>
              <a:tr h="341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</a:rPr>
                        <a:t>Verb</a:t>
                      </a:r>
                      <a:endParaRPr lang="fi-FI" sz="1600" kern="10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Negation</a:t>
                      </a:r>
                      <a:endParaRPr lang="fi-FI" sz="1600" kern="10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</a:rPr>
                        <a:t>Gloss</a:t>
                      </a:r>
                      <a:endParaRPr lang="fi-FI" sz="1600" kern="10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0912945"/>
                  </a:ext>
                </a:extLst>
              </a:tr>
              <a:tr h="341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dzo 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mə-dzo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fit into</a:t>
                      </a:r>
                      <a:endParaRPr lang="fi-FI" sz="16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2010699"/>
                  </a:ext>
                </a:extLst>
              </a:tr>
              <a:tr h="341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0" kern="100" dirty="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n/a</a:t>
                      </a:r>
                      <a:endParaRPr lang="fi-FI" sz="1600" b="0" i="0" kern="100" dirty="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mə-grə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not be able</a:t>
                      </a:r>
                      <a:endParaRPr lang="fi-FI" sz="16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779420"/>
                  </a:ext>
                </a:extLst>
              </a:tr>
              <a:tr h="341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 dirty="0" err="1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mnæ</a:t>
                      </a:r>
                      <a:r>
                        <a:rPr lang="en-GB" sz="2000" b="0" i="1" kern="100" dirty="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 </a:t>
                      </a:r>
                      <a:endParaRPr lang="fi-FI" sz="1600" b="0" i="1" kern="100" dirty="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mə-mnæ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(be able) to reach</a:t>
                      </a:r>
                      <a:endParaRPr lang="fi-FI" sz="16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8952679"/>
                  </a:ext>
                </a:extLst>
              </a:tr>
              <a:tr h="341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mɲə 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mə-mɲə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be able</a:t>
                      </a:r>
                      <a:endParaRPr lang="fi-FI" sz="16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9178486"/>
                  </a:ext>
                </a:extLst>
              </a:tr>
              <a:tr h="341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 dirty="0" err="1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ŋi</a:t>
                      </a:r>
                      <a:r>
                        <a:rPr lang="en-GB" sz="2000" b="0" i="1" kern="100" dirty="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	</a:t>
                      </a:r>
                      <a:endParaRPr lang="fi-FI" sz="1600" b="0" i="1" kern="100" dirty="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 dirty="0" err="1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mə-ŋi</a:t>
                      </a:r>
                      <a:r>
                        <a:rPr lang="en-GB" sz="2000" b="0" i="1" kern="100" dirty="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	</a:t>
                      </a:r>
                      <a:endParaRPr lang="fi-FI" sz="1600" b="0" i="1" kern="100" dirty="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be all right, acceptable</a:t>
                      </a:r>
                      <a:endParaRPr lang="fi-FI" sz="16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6335930"/>
                  </a:ext>
                </a:extLst>
              </a:tr>
              <a:tr h="341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v-ri 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mə-v-ri	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find</a:t>
                      </a:r>
                      <a:endParaRPr lang="fi-FI" sz="16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8665846"/>
                  </a:ext>
                </a:extLst>
              </a:tr>
              <a:tr h="341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v-se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mə-v-se	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know</a:t>
                      </a:r>
                      <a:endParaRPr lang="fi-FI" sz="16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2557017"/>
                  </a:ext>
                </a:extLst>
              </a:tr>
              <a:tr h="341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0" kern="100" dirty="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n/a</a:t>
                      </a:r>
                      <a:endParaRPr lang="fi-FI" sz="1600" b="0" i="0" kern="100" dirty="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 dirty="0" err="1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mə-ske</a:t>
                      </a:r>
                      <a:r>
                        <a:rPr lang="en-GB" sz="2000" b="0" i="1" kern="100" dirty="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 </a:t>
                      </a:r>
                      <a:endParaRPr lang="fi-FI" sz="1600" b="0" i="1" kern="100" dirty="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should not</a:t>
                      </a:r>
                      <a:endParaRPr lang="fi-FI" sz="16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4389248"/>
                  </a:ext>
                </a:extLst>
              </a:tr>
              <a:tr h="341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sko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mə-sko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be able</a:t>
                      </a:r>
                      <a:endParaRPr lang="fi-FI" sz="16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5601701"/>
                  </a:ext>
                </a:extLst>
              </a:tr>
              <a:tr h="341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snə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mə-snə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dare</a:t>
                      </a:r>
                      <a:endParaRPr lang="fi-FI" sz="16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2934734"/>
                  </a:ext>
                </a:extLst>
              </a:tr>
              <a:tr h="341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ntʰje  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mə-ntʰje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hear</a:t>
                      </a:r>
                      <a:endParaRPr lang="fi-FI" sz="16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1796784"/>
                  </a:ext>
                </a:extLst>
              </a:tr>
              <a:tr h="341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stʰæ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mə-stʰæ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finish</a:t>
                      </a:r>
                      <a:endParaRPr lang="fi-FI" sz="16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5162723"/>
                  </a:ext>
                </a:extLst>
              </a:tr>
              <a:tr h="341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tɕɔ	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 dirty="0" err="1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mə-tɕɔ</a:t>
                      </a:r>
                      <a:r>
                        <a:rPr lang="en-GB" sz="2000" b="0" i="1" kern="100" dirty="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		</a:t>
                      </a:r>
                      <a:endParaRPr lang="fi-FI" sz="1600" b="0" i="1" kern="100" dirty="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be, feel comfortable </a:t>
                      </a:r>
                      <a:endParaRPr lang="fi-FI" sz="16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4979673"/>
                  </a:ext>
                </a:extLst>
              </a:tr>
              <a:tr h="341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tɕʰa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mə-tɕʰa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be able </a:t>
                      </a:r>
                      <a:endParaRPr lang="fi-FI" sz="16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8642823"/>
                  </a:ext>
                </a:extLst>
              </a:tr>
              <a:tr h="341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vɕe	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mə-ɕe	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need, have to</a:t>
                      </a:r>
                      <a:endParaRPr lang="fi-FI" sz="16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4122598"/>
                  </a:ext>
                </a:extLst>
              </a:tr>
              <a:tr h="341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 dirty="0" err="1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vdo</a:t>
                      </a:r>
                      <a:r>
                        <a:rPr lang="en-GB" sz="2000" b="0" i="1" kern="100" dirty="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 </a:t>
                      </a:r>
                      <a:endParaRPr lang="fi-FI" sz="1600" b="0" i="1" kern="100" dirty="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 dirty="0" err="1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mə-vdo</a:t>
                      </a:r>
                      <a:r>
                        <a:rPr lang="en-GB" sz="2000" b="0" i="1" kern="100" dirty="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	</a:t>
                      </a:r>
                      <a:endParaRPr lang="fi-FI" sz="1600" b="0" i="1" kern="100" dirty="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see</a:t>
                      </a:r>
                      <a:endParaRPr lang="fi-FI" sz="16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497170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3A73B4-C6ED-4E9E-9854-A7E62F7E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21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55A9303-BF13-4C50-A146-4BFB80F55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62" y="181304"/>
            <a:ext cx="9601200" cy="14859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5. Verbs negated with </a:t>
            </a:r>
            <a:r>
              <a:rPr lang="en-US" sz="20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</a:t>
            </a:r>
            <a:r>
              <a:rPr lang="sq-AL" sz="20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ə-</a:t>
            </a:r>
            <a:r>
              <a:rPr lang="sq-AL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overview</a:t>
            </a:r>
            <a:endParaRPr lang="fi-FI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11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A96168-8B38-4292-9AD6-9244614C7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667" y="618066"/>
            <a:ext cx="9237132" cy="3581400"/>
          </a:xfr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</a:t>
            </a:r>
            <a:r>
              <a:rPr lang="sq-AL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ə- 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surfaces as a substitute of mi- (a); in aspectual negation </a:t>
            </a:r>
            <a:r>
              <a:rPr lang="sq-AL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me</a:t>
            </a:r>
            <a:r>
              <a:rPr lang="sq-AL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must be used, similar to all other verbs (b, perfective aspect):</a:t>
            </a:r>
            <a:endParaRPr lang="fi-FI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92FE33-3BDB-4204-92BD-8B6B728D5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667" y="2408766"/>
            <a:ext cx="9168789" cy="328424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7E54D6-50FA-4C9F-A696-EBD01A8A5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4240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75ABC-6526-48AA-89FC-C96552DDD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732" y="571791"/>
            <a:ext cx="9829801" cy="5930609"/>
          </a:xfrm>
        </p:spPr>
        <p:txBody>
          <a:bodyPr>
            <a:normAutofit/>
          </a:bodyPr>
          <a:lstStyle/>
          <a:p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</a:t>
            </a:r>
            <a:r>
              <a:rPr lang="sq-AL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ə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q-AL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is not random: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Modal verbs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 verbs form the first subset of verbs that require the negator 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</a:t>
            </a:r>
            <a:r>
              <a:rPr lang="sq-AL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ə-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ungrammatical with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negator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mi-</a:t>
            </a:r>
            <a:endParaRPr lang="en-US" sz="2800" dirty="0">
              <a:solidFill>
                <a:schemeClr val="tx1"/>
              </a:solidFill>
              <a:latin typeface="Doulos SIL" panose="02000500070000020004" pitchFamily="2" charset="0"/>
              <a:ea typeface="Doulos SIL" panose="02000500070000020004" pitchFamily="2" charset="0"/>
              <a:cs typeface="Doulos SIL" panose="02000500070000020004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Geshiza has eight modal verbs that form a class both due to their semantic and syntactic properties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instance, Geshiza infinitives function as complements with modal verbs (a, b, c)</a:t>
            </a: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8E9732-ED60-442D-983C-19A3594E2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016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6784A2-A02C-43D0-BB62-ACF80DCAC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531" y="687606"/>
            <a:ext cx="9260288" cy="524811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781C44-E863-488B-8DF9-F5220EB8C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2701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0A3EED-C116-44FD-8959-4EB5813B3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046945"/>
              </p:ext>
            </p:extLst>
          </p:nvPr>
        </p:nvGraphicFramePr>
        <p:xfrm>
          <a:off x="1371600" y="575440"/>
          <a:ext cx="10184526" cy="595756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394842">
                  <a:extLst>
                    <a:ext uri="{9D8B030D-6E8A-4147-A177-3AD203B41FA5}">
                      <a16:colId xmlns:a16="http://schemas.microsoft.com/office/drawing/2014/main" val="2238048172"/>
                    </a:ext>
                  </a:extLst>
                </a:gridCol>
                <a:gridCol w="3394842">
                  <a:extLst>
                    <a:ext uri="{9D8B030D-6E8A-4147-A177-3AD203B41FA5}">
                      <a16:colId xmlns:a16="http://schemas.microsoft.com/office/drawing/2014/main" val="1396552040"/>
                    </a:ext>
                  </a:extLst>
                </a:gridCol>
                <a:gridCol w="3394842">
                  <a:extLst>
                    <a:ext uri="{9D8B030D-6E8A-4147-A177-3AD203B41FA5}">
                      <a16:colId xmlns:a16="http://schemas.microsoft.com/office/drawing/2014/main" val="2782330009"/>
                    </a:ext>
                  </a:extLst>
                </a:gridCol>
              </a:tblGrid>
              <a:tr h="3504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</a:rPr>
                        <a:t>Verb</a:t>
                      </a:r>
                      <a:endParaRPr lang="fi-FI" sz="1600" kern="10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</a:rPr>
                        <a:t>Negation</a:t>
                      </a:r>
                      <a:endParaRPr lang="fi-FI" sz="1600" kern="10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</a:rPr>
                        <a:t>Gloss</a:t>
                      </a:r>
                      <a:endParaRPr lang="fi-FI" sz="1600" kern="10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0912945"/>
                  </a:ext>
                </a:extLst>
              </a:tr>
              <a:tr h="3504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dzo 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mə-dzo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fit into</a:t>
                      </a:r>
                      <a:endParaRPr lang="fi-FI" sz="16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2010699"/>
                  </a:ext>
                </a:extLst>
              </a:tr>
              <a:tr h="3504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0" kern="100" dirty="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n/a</a:t>
                      </a:r>
                      <a:endParaRPr lang="fi-FI" sz="1600" b="0" i="0" kern="100" dirty="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mə-grə</a:t>
                      </a:r>
                      <a:endParaRPr lang="fi-FI" sz="1600" b="0" i="1" kern="10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not be able</a:t>
                      </a:r>
                      <a:endParaRPr lang="fi-FI" sz="16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779420"/>
                  </a:ext>
                </a:extLst>
              </a:tr>
              <a:tr h="3504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mnæ 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mə-mnæ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(be able) to reach</a:t>
                      </a:r>
                      <a:endParaRPr lang="fi-FI" sz="16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8952679"/>
                  </a:ext>
                </a:extLst>
              </a:tr>
              <a:tr h="3504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mɲə </a:t>
                      </a:r>
                      <a:endParaRPr lang="fi-FI" sz="1600" b="0" i="1" kern="10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mə-mɲə</a:t>
                      </a:r>
                      <a:endParaRPr lang="fi-FI" sz="1600" b="0" i="1" kern="10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be able</a:t>
                      </a:r>
                      <a:endParaRPr lang="fi-FI" sz="16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9178486"/>
                  </a:ext>
                </a:extLst>
              </a:tr>
              <a:tr h="3504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 dirty="0" err="1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ŋi</a:t>
                      </a:r>
                      <a:r>
                        <a:rPr lang="en-GB" sz="2000" b="0" i="1" kern="100" dirty="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	</a:t>
                      </a:r>
                      <a:endParaRPr lang="fi-FI" sz="1600" b="0" i="1" kern="100" dirty="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 dirty="0" err="1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mə-ŋi</a:t>
                      </a:r>
                      <a:r>
                        <a:rPr lang="en-GB" sz="2000" b="0" i="1" kern="100" dirty="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	</a:t>
                      </a:r>
                      <a:endParaRPr lang="fi-FI" sz="1600" b="0" i="1" kern="100" dirty="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be all right, acceptable</a:t>
                      </a:r>
                      <a:endParaRPr lang="fi-FI" sz="16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6335930"/>
                  </a:ext>
                </a:extLst>
              </a:tr>
              <a:tr h="3504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v-ri 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mə-v-ri	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find</a:t>
                      </a:r>
                      <a:endParaRPr lang="fi-FI" sz="16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8665846"/>
                  </a:ext>
                </a:extLst>
              </a:tr>
              <a:tr h="3504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v-se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mə-v-se	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know</a:t>
                      </a:r>
                      <a:endParaRPr lang="fi-FI" sz="16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2557017"/>
                  </a:ext>
                </a:extLst>
              </a:tr>
              <a:tr h="3504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0" kern="100" dirty="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n/a</a:t>
                      </a:r>
                      <a:endParaRPr lang="fi-FI" sz="1600" b="0" i="0" kern="100" dirty="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 dirty="0" err="1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mə-ske</a:t>
                      </a:r>
                      <a:r>
                        <a:rPr lang="en-GB" sz="2000" b="0" i="1" kern="100" dirty="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 </a:t>
                      </a:r>
                      <a:endParaRPr lang="fi-FI" sz="1600" b="0" i="1" kern="100" dirty="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should not</a:t>
                      </a:r>
                      <a:endParaRPr lang="fi-FI" sz="16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4389248"/>
                  </a:ext>
                </a:extLst>
              </a:tr>
              <a:tr h="3504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sko</a:t>
                      </a:r>
                      <a:endParaRPr lang="fi-FI" sz="1600" b="0" i="1" kern="10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mə-sko</a:t>
                      </a:r>
                      <a:endParaRPr lang="fi-FI" sz="1600" b="0" i="1" kern="10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be able</a:t>
                      </a:r>
                      <a:endParaRPr lang="fi-FI" sz="16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5601701"/>
                  </a:ext>
                </a:extLst>
              </a:tr>
              <a:tr h="3504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snə</a:t>
                      </a:r>
                      <a:endParaRPr lang="fi-FI" sz="1600" b="0" i="1" kern="10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mə-snə</a:t>
                      </a:r>
                      <a:endParaRPr lang="fi-FI" sz="1600" b="0" i="1" kern="10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dare</a:t>
                      </a:r>
                      <a:endParaRPr lang="fi-FI" sz="16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2934734"/>
                  </a:ext>
                </a:extLst>
              </a:tr>
              <a:tr h="3504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ntʰje  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mə-ntʰje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hear</a:t>
                      </a:r>
                      <a:endParaRPr lang="fi-FI" sz="16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1796784"/>
                  </a:ext>
                </a:extLst>
              </a:tr>
              <a:tr h="3504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stʰæ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mə-stʰæ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finish</a:t>
                      </a:r>
                      <a:endParaRPr lang="fi-FI" sz="16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5162723"/>
                  </a:ext>
                </a:extLst>
              </a:tr>
              <a:tr h="3504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tɕɔ	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 dirty="0" err="1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mə-tɕɔ</a:t>
                      </a:r>
                      <a:r>
                        <a:rPr lang="en-GB" sz="2000" b="0" i="1" kern="100" dirty="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		</a:t>
                      </a:r>
                      <a:endParaRPr lang="fi-FI" sz="1600" b="0" i="1" kern="100" dirty="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be, feel comfortable </a:t>
                      </a:r>
                      <a:endParaRPr lang="fi-FI" sz="16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4979673"/>
                  </a:ext>
                </a:extLst>
              </a:tr>
              <a:tr h="3504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tɕʰa</a:t>
                      </a:r>
                      <a:endParaRPr lang="fi-FI" sz="1600" b="0" i="1" kern="10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mə-tɕʰa</a:t>
                      </a:r>
                      <a:endParaRPr lang="fi-FI" sz="1600" b="0" i="1" kern="10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be able </a:t>
                      </a:r>
                      <a:endParaRPr lang="fi-FI" sz="16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8642823"/>
                  </a:ext>
                </a:extLst>
              </a:tr>
              <a:tr h="3504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vɕe	</a:t>
                      </a:r>
                      <a:endParaRPr lang="fi-FI" sz="1600" b="0" i="1" kern="10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mə-ɕe	</a:t>
                      </a:r>
                      <a:endParaRPr lang="fi-FI" sz="1600" b="0" i="1" kern="10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need, have to</a:t>
                      </a:r>
                      <a:endParaRPr lang="fi-FI" sz="16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4122598"/>
                  </a:ext>
                </a:extLst>
              </a:tr>
              <a:tr h="3504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vdo 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 dirty="0" err="1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mə-vdo</a:t>
                      </a:r>
                      <a:r>
                        <a:rPr lang="en-GB" sz="2000" b="0" i="1" kern="100" dirty="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	</a:t>
                      </a:r>
                      <a:endParaRPr lang="fi-FI" sz="1600" b="0" i="1" kern="100" dirty="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see</a:t>
                      </a:r>
                      <a:endParaRPr lang="fi-FI" sz="16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497170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BCCF91-56C6-4D38-B59E-F37AA9AFA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25</a:t>
            </a:fld>
            <a:endParaRPr lang="fi-F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7E09C6-3F8D-4204-A96B-8B8AF6B67F04}"/>
              </a:ext>
            </a:extLst>
          </p:cNvPr>
          <p:cNvSpPr/>
          <p:nvPr/>
        </p:nvSpPr>
        <p:spPr>
          <a:xfrm>
            <a:off x="1303602" y="206108"/>
            <a:ext cx="3152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6. Verbs negated with </a:t>
            </a:r>
            <a:r>
              <a:rPr lang="en-US" i="1" dirty="0"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</a:t>
            </a:r>
            <a:r>
              <a:rPr lang="sq-AL" i="1" dirty="0"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ə-</a:t>
            </a:r>
            <a:endParaRPr lang="fi-FI" dirty="0">
              <a:latin typeface="Doulos SIL" panose="02000500070000020004" pitchFamily="2" charset="0"/>
              <a:ea typeface="Doulos SIL" panose="02000500070000020004" pitchFamily="2" charset="0"/>
              <a:cs typeface="Doulos SIL" panose="0200050007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613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75ABC-6526-48AA-89FC-C96552DDD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60402"/>
            <a:ext cx="10140576" cy="522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Perception verbs</a:t>
            </a:r>
            <a:endParaRPr lang="en-US" sz="2800" u="sng" cap="sm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Terminology following W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ächli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(2016)</a:t>
            </a:r>
            <a:endParaRPr lang="sq-AL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‘Opportunistic’ p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ercept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 verbs (non-controlled experience) </a:t>
            </a:r>
            <a:r>
              <a:rPr lang="sq-AL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ntʰje</a:t>
            </a:r>
            <a:r>
              <a:rPr lang="sq-AL" sz="2800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‘to hear’ and </a:t>
            </a:r>
            <a:r>
              <a:rPr lang="sq-AL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vdo</a:t>
            </a:r>
            <a:r>
              <a:rPr lang="sq-AL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‘to see’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must be negated with </a:t>
            </a:r>
            <a:r>
              <a:rPr lang="sq-AL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mə- 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(a, b)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‘Explorative’ perception verbs (controlled activity) </a:t>
            </a:r>
            <a:r>
              <a:rPr lang="sq-AL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sŋi</a:t>
            </a:r>
            <a:r>
              <a:rPr lang="sq-AL" sz="2800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‘to listen’ and </a:t>
            </a:r>
            <a:r>
              <a:rPr lang="en-US" sz="2800" i="1" dirty="0" err="1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st</a:t>
            </a:r>
            <a:r>
              <a:rPr lang="sq-AL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ɕʰəkʰi/mtɕʰəkʰi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‘to watch’ take 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mi-</a:t>
            </a:r>
            <a:endParaRPr lang="sq-AL" i="1" dirty="0">
              <a:solidFill>
                <a:schemeClr val="tx1"/>
              </a:solidFill>
              <a:latin typeface="Doulos SIL" panose="02000500070000020004" pitchFamily="2" charset="0"/>
              <a:ea typeface="Doulos SIL" panose="02000500070000020004" pitchFamily="2" charset="0"/>
              <a:cs typeface="Doulos SIL" panose="0200050007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F81FB2-A9E5-4239-9C3A-636ED0E21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1" y="3843868"/>
            <a:ext cx="8190920" cy="257328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075BB4-0F92-4F4F-89CF-B6005A9F3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9427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75ABC-6526-48AA-89FC-C96552DDD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60402"/>
            <a:ext cx="10140576" cy="5223350"/>
          </a:xfrm>
        </p:spPr>
        <p:txBody>
          <a:bodyPr>
            <a:normAutofit/>
          </a:bodyPr>
          <a:lstStyle/>
          <a:p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Phenomenon not attested in the other opportunistic perception verbs, since they are incompatible with human subjects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carrying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perception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Negation: </a:t>
            </a:r>
            <a:r>
              <a:rPr lang="sq-AL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mi-ʑo-ræ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(a); </a:t>
            </a:r>
            <a:r>
              <a:rPr lang="sq-AL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gæ-me-no-sʰi</a:t>
            </a:r>
            <a:r>
              <a:rPr lang="sq-AL" sz="2800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 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(b):</a:t>
            </a:r>
            <a:endParaRPr lang="sq-AL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075BB4-0F92-4F4F-89CF-B6005A9F3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27</a:t>
            </a:fld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D2E54-367A-494C-B3E0-16089650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741426"/>
            <a:ext cx="10436772" cy="251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28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0A3EED-C116-44FD-8959-4EB5813B3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212984"/>
              </p:ext>
            </p:extLst>
          </p:nvPr>
        </p:nvGraphicFramePr>
        <p:xfrm>
          <a:off x="1122973" y="528145"/>
          <a:ext cx="10354323" cy="580012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451441">
                  <a:extLst>
                    <a:ext uri="{9D8B030D-6E8A-4147-A177-3AD203B41FA5}">
                      <a16:colId xmlns:a16="http://schemas.microsoft.com/office/drawing/2014/main" val="2238048172"/>
                    </a:ext>
                  </a:extLst>
                </a:gridCol>
                <a:gridCol w="3451441">
                  <a:extLst>
                    <a:ext uri="{9D8B030D-6E8A-4147-A177-3AD203B41FA5}">
                      <a16:colId xmlns:a16="http://schemas.microsoft.com/office/drawing/2014/main" val="1396552040"/>
                    </a:ext>
                  </a:extLst>
                </a:gridCol>
                <a:gridCol w="3451441">
                  <a:extLst>
                    <a:ext uri="{9D8B030D-6E8A-4147-A177-3AD203B41FA5}">
                      <a16:colId xmlns:a16="http://schemas.microsoft.com/office/drawing/2014/main" val="2782330009"/>
                    </a:ext>
                  </a:extLst>
                </a:gridCol>
              </a:tblGrid>
              <a:tr h="3411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</a:rPr>
                        <a:t>Verb</a:t>
                      </a:r>
                      <a:endParaRPr lang="fi-FI" sz="1600" kern="10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</a:rPr>
                        <a:t>Negation</a:t>
                      </a:r>
                      <a:endParaRPr lang="fi-FI" sz="1600" kern="10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Gloss</a:t>
                      </a:r>
                      <a:endParaRPr lang="fi-FI" sz="1600" kern="10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0912945"/>
                  </a:ext>
                </a:extLst>
              </a:tr>
              <a:tr h="3411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dzo 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mə-dzo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fit into</a:t>
                      </a:r>
                      <a:endParaRPr lang="fi-FI" sz="16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2010699"/>
                  </a:ext>
                </a:extLst>
              </a:tr>
              <a:tr h="3411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0" kern="100" dirty="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n/a</a:t>
                      </a:r>
                      <a:endParaRPr lang="fi-FI" sz="1600" b="0" i="0" kern="100" dirty="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mə-grə</a:t>
                      </a:r>
                      <a:endParaRPr lang="fi-FI" sz="1600" b="0" i="1" kern="10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not be able</a:t>
                      </a:r>
                      <a:endParaRPr lang="fi-FI" sz="16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779420"/>
                  </a:ext>
                </a:extLst>
              </a:tr>
              <a:tr h="3411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mnæ 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mə-mnæ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(be able) to reach</a:t>
                      </a:r>
                      <a:endParaRPr lang="fi-FI" sz="16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8952679"/>
                  </a:ext>
                </a:extLst>
              </a:tr>
              <a:tr h="3411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mɲə </a:t>
                      </a:r>
                      <a:endParaRPr lang="fi-FI" sz="1600" b="0" i="1" kern="10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mə-mɲə</a:t>
                      </a:r>
                      <a:endParaRPr lang="fi-FI" sz="1600" b="0" i="1" kern="10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be able</a:t>
                      </a:r>
                      <a:endParaRPr lang="fi-FI" sz="16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9178486"/>
                  </a:ext>
                </a:extLst>
              </a:tr>
              <a:tr h="3411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 dirty="0" err="1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ŋi</a:t>
                      </a:r>
                      <a:r>
                        <a:rPr lang="en-GB" sz="2000" b="0" i="1" kern="100" dirty="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	</a:t>
                      </a:r>
                      <a:endParaRPr lang="fi-FI" sz="1600" b="0" i="1" kern="100" dirty="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 dirty="0" err="1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mə-ŋi</a:t>
                      </a:r>
                      <a:r>
                        <a:rPr lang="en-GB" sz="2000" b="0" i="1" kern="100" dirty="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	</a:t>
                      </a:r>
                      <a:endParaRPr lang="fi-FI" sz="1600" b="0" i="1" kern="100" dirty="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be all right, acceptable</a:t>
                      </a:r>
                      <a:endParaRPr lang="fi-FI" sz="16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6335930"/>
                  </a:ext>
                </a:extLst>
              </a:tr>
              <a:tr h="3411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v-ri 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mə-v-ri	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find</a:t>
                      </a:r>
                      <a:endParaRPr lang="fi-FI" sz="16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8665846"/>
                  </a:ext>
                </a:extLst>
              </a:tr>
              <a:tr h="3411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v-se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 dirty="0" err="1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</a:t>
                      </a:r>
                      <a:r>
                        <a:rPr lang="en-GB" sz="2000" b="0" i="1" kern="100" dirty="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-v-se	</a:t>
                      </a:r>
                      <a:endParaRPr lang="fi-FI" sz="1600" b="0" i="1" kern="100" dirty="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know</a:t>
                      </a:r>
                      <a:endParaRPr lang="fi-FI" sz="16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2557017"/>
                  </a:ext>
                </a:extLst>
              </a:tr>
              <a:tr h="3411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0" kern="100" dirty="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n/a</a:t>
                      </a:r>
                      <a:endParaRPr lang="fi-FI" sz="1600" b="0" i="0" kern="100" dirty="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 dirty="0" err="1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mə-ske</a:t>
                      </a:r>
                      <a:r>
                        <a:rPr lang="en-GB" sz="2000" b="0" i="1" kern="100" dirty="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 </a:t>
                      </a:r>
                      <a:endParaRPr lang="fi-FI" sz="1600" b="0" i="1" kern="100" dirty="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should not</a:t>
                      </a:r>
                      <a:endParaRPr lang="fi-FI" sz="1600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4389248"/>
                  </a:ext>
                </a:extLst>
              </a:tr>
              <a:tr h="3411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sko</a:t>
                      </a:r>
                      <a:endParaRPr lang="fi-FI" sz="1600" b="0" i="1" kern="10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mə-sko</a:t>
                      </a:r>
                      <a:endParaRPr lang="fi-FI" sz="1600" b="0" i="1" kern="10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be able</a:t>
                      </a:r>
                      <a:endParaRPr lang="fi-FI" sz="16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5601701"/>
                  </a:ext>
                </a:extLst>
              </a:tr>
              <a:tr h="3411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snə</a:t>
                      </a:r>
                      <a:endParaRPr lang="fi-FI" sz="1600" b="0" i="1" kern="10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mə-snə</a:t>
                      </a:r>
                      <a:endParaRPr lang="fi-FI" sz="1600" b="0" i="1" kern="10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dare</a:t>
                      </a:r>
                      <a:endParaRPr lang="fi-FI" sz="16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2934734"/>
                  </a:ext>
                </a:extLst>
              </a:tr>
              <a:tr h="3411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ntʰje  </a:t>
                      </a:r>
                      <a:endParaRPr lang="fi-FI" sz="1600" b="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mə-ntʰje</a:t>
                      </a:r>
                      <a:endParaRPr lang="fi-FI" sz="1600" b="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hear</a:t>
                      </a:r>
                      <a:endParaRPr lang="fi-FI" sz="1600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1796784"/>
                  </a:ext>
                </a:extLst>
              </a:tr>
              <a:tr h="3411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stʰæ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mə-stʰæ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finish</a:t>
                      </a:r>
                      <a:endParaRPr lang="fi-FI" sz="16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5162723"/>
                  </a:ext>
                </a:extLst>
              </a:tr>
              <a:tr h="3411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tɕɔ	</a:t>
                      </a:r>
                      <a:endParaRPr lang="fi-FI" sz="1600" b="0" i="1" kern="10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 dirty="0" err="1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mə-tɕɔ</a:t>
                      </a:r>
                      <a:r>
                        <a:rPr lang="en-GB" sz="2000" b="0" i="1" kern="100" dirty="0"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		</a:t>
                      </a:r>
                      <a:endParaRPr lang="fi-FI" sz="1600" b="0" i="1" kern="100" dirty="0"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be, feel comfortable </a:t>
                      </a:r>
                      <a:endParaRPr lang="fi-FI" sz="16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4979673"/>
                  </a:ext>
                </a:extLst>
              </a:tr>
              <a:tr h="3411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tɕʰa</a:t>
                      </a:r>
                      <a:endParaRPr lang="fi-FI" sz="1600" b="0" i="1" kern="10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mə-tɕʰa</a:t>
                      </a:r>
                      <a:endParaRPr lang="fi-FI" sz="1600" b="0" i="1" kern="10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be able </a:t>
                      </a:r>
                      <a:endParaRPr lang="fi-FI" sz="1600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8642823"/>
                  </a:ext>
                </a:extLst>
              </a:tr>
              <a:tr h="3411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vɕe	</a:t>
                      </a:r>
                      <a:endParaRPr lang="fi-FI" sz="1600" b="0" i="1" kern="10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mə-ɕe	</a:t>
                      </a:r>
                      <a:endParaRPr lang="fi-FI" sz="1600" b="0" i="1" kern="10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need, have to</a:t>
                      </a:r>
                      <a:endParaRPr lang="fi-FI" sz="16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4122598"/>
                  </a:ext>
                </a:extLst>
              </a:tr>
              <a:tr h="3411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vdo </a:t>
                      </a:r>
                      <a:endParaRPr lang="fi-FI" sz="1600" b="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mə-vdo</a:t>
                      </a:r>
                      <a:r>
                        <a:rPr lang="en-GB" sz="2000" b="0" i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	</a:t>
                      </a:r>
                      <a:endParaRPr lang="fi-FI" sz="1600" b="0" i="1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see</a:t>
                      </a:r>
                      <a:endParaRPr lang="fi-FI" sz="1600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497170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BDA744-7B35-4DEB-9954-CBB271CF8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28</a:t>
            </a:fld>
            <a:endParaRPr lang="fi-F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1F5B06-AA56-425C-AF12-86704D4D8FC8}"/>
              </a:ext>
            </a:extLst>
          </p:cNvPr>
          <p:cNvSpPr/>
          <p:nvPr/>
        </p:nvSpPr>
        <p:spPr>
          <a:xfrm>
            <a:off x="996174" y="103407"/>
            <a:ext cx="3152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7. Verbs negated with </a:t>
            </a:r>
            <a:r>
              <a:rPr lang="en-US" i="1" dirty="0"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</a:t>
            </a:r>
            <a:r>
              <a:rPr lang="sq-AL" i="1" dirty="0"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ə-</a:t>
            </a:r>
            <a:endParaRPr lang="fi-FI" dirty="0">
              <a:latin typeface="Doulos SIL" panose="02000500070000020004" pitchFamily="2" charset="0"/>
              <a:ea typeface="Doulos SIL" panose="02000500070000020004" pitchFamily="2" charset="0"/>
              <a:cs typeface="Doulos SIL" panose="0200050007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169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75ABC-6526-48AA-89FC-C96552DDD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68867"/>
            <a:ext cx="10140576" cy="6007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Other verbs of low controllability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Controllability encoded in grammars of greater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Tibetosphere’s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languages, e.g.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Wutun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(Sandman 2016)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Explaining the remaining verbs negated with 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</a:t>
            </a:r>
            <a:r>
              <a:rPr lang="sq-AL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ə-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it is clear that the subject has low controllability in each case (a, b)</a:t>
            </a:r>
          </a:p>
          <a:p>
            <a:endParaRPr lang="sq-AL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q-AL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q-AL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q-AL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stʰæ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‘to finish’ that looks exceptional follows the illustrated pattern: must be made causative </a:t>
            </a:r>
            <a:r>
              <a:rPr lang="sq-AL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stʰæ-pʰə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emphasize the subjects control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over the finishing process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F30CA2-F68F-484A-B412-B64C4068A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097" y="3138079"/>
            <a:ext cx="7982165" cy="21380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53C658-6BE3-4E99-9025-EAFBB3699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5719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B5389-7AAE-4782-9ED9-68E9D0ED8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04041"/>
            <a:ext cx="9932277" cy="564405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two major dialects: Eastern and Western Geshiza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study based on Eastern Geshiza</a:t>
            </a:r>
            <a:endParaRPr lang="fi-FI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Approx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8000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speakers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of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5000 for Eastern Geshiza</a:t>
            </a:r>
          </a:p>
          <a:p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Speakers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ethnic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Tibetans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heavy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bilingualism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prevalent</a:t>
            </a:r>
            <a:endParaRPr lang="fi-FI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Measured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UNESCO’s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(2003)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vitality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Geshiza 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becoming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endangered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recent development</a:t>
            </a:r>
            <a:endParaRPr lang="fi-FI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Inadequately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described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Duo’erji (1998), a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grammatical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sketch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limited reliability</a:t>
            </a:r>
            <a:endParaRPr lang="fi-FI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A7EAD3-0133-481D-9603-CFF4BB2B0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2968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0A3EED-C116-44FD-8959-4EB5813B3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063157"/>
              </p:ext>
            </p:extLst>
          </p:nvPr>
        </p:nvGraphicFramePr>
        <p:xfrm>
          <a:off x="1206062" y="677916"/>
          <a:ext cx="10350063" cy="585508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450021">
                  <a:extLst>
                    <a:ext uri="{9D8B030D-6E8A-4147-A177-3AD203B41FA5}">
                      <a16:colId xmlns:a16="http://schemas.microsoft.com/office/drawing/2014/main" val="2238048172"/>
                    </a:ext>
                  </a:extLst>
                </a:gridCol>
                <a:gridCol w="3450021">
                  <a:extLst>
                    <a:ext uri="{9D8B030D-6E8A-4147-A177-3AD203B41FA5}">
                      <a16:colId xmlns:a16="http://schemas.microsoft.com/office/drawing/2014/main" val="1396552040"/>
                    </a:ext>
                  </a:extLst>
                </a:gridCol>
                <a:gridCol w="3450021">
                  <a:extLst>
                    <a:ext uri="{9D8B030D-6E8A-4147-A177-3AD203B41FA5}">
                      <a16:colId xmlns:a16="http://schemas.microsoft.com/office/drawing/2014/main" val="2782330009"/>
                    </a:ext>
                  </a:extLst>
                </a:gridCol>
              </a:tblGrid>
              <a:tr h="344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</a:rPr>
                        <a:t>Verb</a:t>
                      </a:r>
                      <a:endParaRPr lang="fi-FI" sz="1600" kern="10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Negation</a:t>
                      </a:r>
                      <a:endParaRPr lang="fi-FI" sz="1600" kern="10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</a:rPr>
                        <a:t>Gloss</a:t>
                      </a:r>
                      <a:endParaRPr lang="fi-FI" sz="1600" kern="10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0912945"/>
                  </a:ext>
                </a:extLst>
              </a:tr>
              <a:tr h="344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dzo </a:t>
                      </a:r>
                      <a:endParaRPr lang="fi-FI" sz="1600" b="0" i="1" kern="1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mə-dzo</a:t>
                      </a:r>
                      <a:endParaRPr lang="fi-FI" sz="1600" b="0" i="1" kern="1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fit into</a:t>
                      </a:r>
                      <a:endParaRPr lang="fi-FI" sz="16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2010699"/>
                  </a:ext>
                </a:extLst>
              </a:tr>
              <a:tr h="344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0" kern="100" dirty="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n/a</a:t>
                      </a:r>
                      <a:endParaRPr lang="fi-FI" sz="1600" b="0" i="0" kern="100" dirty="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mə-grə</a:t>
                      </a:r>
                      <a:endParaRPr lang="fi-FI" sz="1600" b="0" i="1" kern="10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not be able</a:t>
                      </a:r>
                      <a:endParaRPr lang="fi-FI" sz="16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779420"/>
                  </a:ext>
                </a:extLst>
              </a:tr>
              <a:tr h="344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mnæ </a:t>
                      </a:r>
                      <a:endParaRPr lang="fi-FI" sz="1600" b="0" i="1" kern="1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mə-mnæ</a:t>
                      </a:r>
                      <a:endParaRPr lang="fi-FI" sz="1600" b="0" i="1" kern="1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(be able) to reach</a:t>
                      </a:r>
                      <a:endParaRPr lang="fi-FI" sz="16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8952679"/>
                  </a:ext>
                </a:extLst>
              </a:tr>
              <a:tr h="344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mɲə </a:t>
                      </a:r>
                      <a:endParaRPr lang="fi-FI" sz="1600" b="0" i="1" kern="10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mə-mɲə</a:t>
                      </a:r>
                      <a:endParaRPr lang="fi-FI" sz="1600" b="0" i="1" kern="10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be able</a:t>
                      </a:r>
                      <a:endParaRPr lang="fi-FI" sz="16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9178486"/>
                  </a:ext>
                </a:extLst>
              </a:tr>
              <a:tr h="344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 dirty="0" err="1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ŋi</a:t>
                      </a:r>
                      <a:r>
                        <a:rPr lang="en-GB" sz="2000" b="0" i="1" kern="100" dirty="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	</a:t>
                      </a:r>
                      <a:endParaRPr lang="fi-FI" sz="1600" b="0" i="1" kern="100" dirty="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 dirty="0" err="1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mə-ŋi</a:t>
                      </a:r>
                      <a:r>
                        <a:rPr lang="en-GB" sz="2000" b="0" i="1" kern="100" dirty="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	</a:t>
                      </a:r>
                      <a:endParaRPr lang="fi-FI" sz="1600" b="0" i="1" kern="100" dirty="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be all right, acceptable</a:t>
                      </a:r>
                      <a:endParaRPr lang="fi-FI" sz="16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6335930"/>
                  </a:ext>
                </a:extLst>
              </a:tr>
              <a:tr h="344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v-ri </a:t>
                      </a:r>
                      <a:endParaRPr lang="fi-FI" sz="1600" b="0" i="1" kern="1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</a:t>
                      </a:r>
                      <a:r>
                        <a:rPr lang="en-GB" sz="2000" b="0" i="1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-v-</a:t>
                      </a:r>
                      <a:r>
                        <a:rPr lang="en-GB" sz="2000" b="0" i="1" kern="1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ri</a:t>
                      </a:r>
                      <a:r>
                        <a:rPr lang="en-GB" sz="2000" b="0" i="1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	</a:t>
                      </a:r>
                      <a:endParaRPr lang="fi-FI" sz="1600" b="0" i="1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find</a:t>
                      </a:r>
                      <a:endParaRPr lang="fi-FI" sz="1600" kern="1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8665846"/>
                  </a:ext>
                </a:extLst>
              </a:tr>
              <a:tr h="344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v-se</a:t>
                      </a:r>
                      <a:endParaRPr lang="fi-FI" sz="1600" b="0" i="1" kern="1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</a:t>
                      </a:r>
                      <a:r>
                        <a:rPr lang="en-GB" sz="2000" b="0" i="1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-v-se	</a:t>
                      </a:r>
                      <a:endParaRPr lang="fi-FI" sz="1600" b="0" i="1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know</a:t>
                      </a:r>
                      <a:endParaRPr lang="fi-FI" sz="16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2557017"/>
                  </a:ext>
                </a:extLst>
              </a:tr>
              <a:tr h="344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0" kern="100" dirty="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n/a</a:t>
                      </a:r>
                      <a:endParaRPr lang="fi-FI" sz="1600" b="0" i="0" kern="100" dirty="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 dirty="0" err="1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mə-ske</a:t>
                      </a:r>
                      <a:r>
                        <a:rPr lang="en-GB" sz="2000" b="0" i="1" kern="100" dirty="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 </a:t>
                      </a:r>
                      <a:endParaRPr lang="fi-FI" sz="1600" b="0" i="1" kern="100" dirty="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should not</a:t>
                      </a:r>
                      <a:endParaRPr lang="fi-FI" sz="1600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4389248"/>
                  </a:ext>
                </a:extLst>
              </a:tr>
              <a:tr h="344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sko</a:t>
                      </a:r>
                      <a:endParaRPr lang="fi-FI" sz="1600" b="0" i="1" kern="10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mə-sko</a:t>
                      </a:r>
                      <a:endParaRPr lang="fi-FI" sz="1600" b="0" i="1" kern="10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be able</a:t>
                      </a:r>
                      <a:endParaRPr lang="fi-FI" sz="16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5601701"/>
                  </a:ext>
                </a:extLst>
              </a:tr>
              <a:tr h="344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snə</a:t>
                      </a:r>
                      <a:endParaRPr lang="fi-FI" sz="1600" b="0" i="1" kern="10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mə-snə</a:t>
                      </a:r>
                      <a:endParaRPr lang="fi-FI" sz="1600" b="0" i="1" kern="10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dare</a:t>
                      </a:r>
                      <a:endParaRPr lang="fi-FI" sz="16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2934734"/>
                  </a:ext>
                </a:extLst>
              </a:tr>
              <a:tr h="344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ntʰje  </a:t>
                      </a:r>
                      <a:endParaRPr lang="fi-FI" sz="1600" b="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mə-ntʰje</a:t>
                      </a:r>
                      <a:endParaRPr lang="fi-FI" sz="1600" b="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hear</a:t>
                      </a:r>
                      <a:endParaRPr lang="fi-FI" sz="1600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1796784"/>
                  </a:ext>
                </a:extLst>
              </a:tr>
              <a:tr h="344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stʰæ</a:t>
                      </a:r>
                      <a:endParaRPr lang="fi-FI" sz="1600" b="0" i="1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mə-stʰæ</a:t>
                      </a:r>
                      <a:endParaRPr lang="fi-FI" sz="1600" b="0" i="1" kern="1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finish</a:t>
                      </a:r>
                      <a:endParaRPr lang="fi-FI" sz="16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5162723"/>
                  </a:ext>
                </a:extLst>
              </a:tr>
              <a:tr h="344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tɕɔ	</a:t>
                      </a:r>
                      <a:endParaRPr lang="fi-FI" sz="1600" b="0" i="1" kern="1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mə-tɕɔ</a:t>
                      </a:r>
                      <a:r>
                        <a:rPr lang="en-GB" sz="2000" b="0" i="1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		</a:t>
                      </a:r>
                      <a:endParaRPr lang="fi-FI" sz="1600" b="0" i="1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be, feel comfortable </a:t>
                      </a:r>
                      <a:endParaRPr lang="fi-FI" sz="16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4979673"/>
                  </a:ext>
                </a:extLst>
              </a:tr>
              <a:tr h="344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tɕʰa</a:t>
                      </a:r>
                      <a:endParaRPr lang="fi-FI" sz="1600" b="0" i="1" kern="10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mə-tɕʰa</a:t>
                      </a:r>
                      <a:endParaRPr lang="fi-FI" sz="1600" b="0" i="1" kern="10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be able </a:t>
                      </a:r>
                      <a:endParaRPr lang="fi-FI" sz="16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8642823"/>
                  </a:ext>
                </a:extLst>
              </a:tr>
              <a:tr h="344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vɕe	</a:t>
                      </a:r>
                      <a:endParaRPr lang="fi-FI" sz="1600" b="0" i="1" kern="10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>
                          <a:solidFill>
                            <a:srgbClr val="FF0000"/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mə-ɕe	</a:t>
                      </a:r>
                      <a:endParaRPr lang="fi-FI" sz="1600" b="0" i="1" kern="10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need, have to</a:t>
                      </a:r>
                      <a:endParaRPr lang="fi-FI" sz="16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4122598"/>
                  </a:ext>
                </a:extLst>
              </a:tr>
              <a:tr h="344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vdo</a:t>
                      </a:r>
                      <a:r>
                        <a:rPr lang="en-GB" sz="2000" b="0" i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 </a:t>
                      </a:r>
                      <a:endParaRPr lang="fi-FI" sz="1600" b="0" i="1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kern="1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mə-vdo</a:t>
                      </a:r>
                      <a:r>
                        <a:rPr lang="en-GB" sz="2000" b="0" i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Doulos SIL" panose="02000500070000020004" pitchFamily="2" charset="0"/>
                          <a:ea typeface="Doulos SIL" panose="02000500070000020004" pitchFamily="2" charset="0"/>
                          <a:cs typeface="Doulos SIL" panose="02000500070000020004" pitchFamily="2" charset="0"/>
                        </a:rPr>
                        <a:t>	</a:t>
                      </a:r>
                      <a:endParaRPr lang="fi-FI" sz="1600" b="0" i="1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Doulos SIL" panose="02000500070000020004" pitchFamily="2" charset="0"/>
                        <a:ea typeface="Doulos SIL" panose="02000500070000020004" pitchFamily="2" charset="0"/>
                        <a:cs typeface="Doulos SIL" panose="0200050007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see</a:t>
                      </a:r>
                      <a:endParaRPr lang="fi-FI" sz="1600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497170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1CBDC-A021-4F9A-BA1B-369A09FE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30</a:t>
            </a:fld>
            <a:endParaRPr lang="fi-F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F6E724-BE29-4981-9F6F-274BA018F889}"/>
              </a:ext>
            </a:extLst>
          </p:cNvPr>
          <p:cNvSpPr/>
          <p:nvPr/>
        </p:nvSpPr>
        <p:spPr>
          <a:xfrm>
            <a:off x="1206062" y="209472"/>
            <a:ext cx="3152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8. Verbs negated with </a:t>
            </a:r>
            <a:r>
              <a:rPr lang="en-US" i="1" dirty="0"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</a:t>
            </a:r>
            <a:r>
              <a:rPr lang="sq-AL" i="1" dirty="0"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ə-</a:t>
            </a:r>
            <a:endParaRPr lang="fi-FI" dirty="0">
              <a:latin typeface="Doulos SIL" panose="02000500070000020004" pitchFamily="2" charset="0"/>
              <a:ea typeface="Doulos SIL" panose="02000500070000020004" pitchFamily="2" charset="0"/>
              <a:cs typeface="Doulos SIL" panose="0200050007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613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75ABC-6526-48AA-89FC-C96552DDD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896" y="376766"/>
            <a:ext cx="10342179" cy="629204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Conclusion: the negator 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</a:t>
            </a:r>
            <a:r>
              <a:rPr lang="sq-AL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ə-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substitutes for 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mi</a:t>
            </a:r>
            <a:r>
              <a:rPr lang="en-US" sz="2800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negate 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subset of non-controllable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verbs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of the discussed verbs are common in everyday discourse</a:t>
            </a:r>
            <a:endParaRPr lang="sq-AL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Howerver, not all verbs that can be interpreted as non-controllable take </a:t>
            </a:r>
            <a:r>
              <a:rPr lang="sq-AL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mə-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instance, </a:t>
            </a:r>
            <a:r>
              <a:rPr lang="en-US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spa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‘to feel thirsty’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causativization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no effect here):</a:t>
            </a:r>
            <a:endParaRPr lang="sq-AL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q-AL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more historical-comparative data is needed, the 16 verbs may be a vestige of a historical pattern that has been levelled through analogy in most cases</a:t>
            </a:r>
            <a:endParaRPr lang="sq-AL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85C2E-E176-4FDB-A7C4-39EDF9559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411" y="3214631"/>
            <a:ext cx="8208520" cy="202331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EB5763-8249-4EC6-B1E0-FC79AAF56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6748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75ABC-6526-48AA-89FC-C96552DDD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660401"/>
            <a:ext cx="10140576" cy="52233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Ultimately, d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istribution of </a:t>
            </a:r>
            <a:r>
              <a:rPr lang="sq-AL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mi</a:t>
            </a:r>
            <a:r>
              <a:rPr lang="sq-AL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sq-AL" sz="2800" i="1" dirty="0">
                <a:solidFill>
                  <a:schemeClr val="tx1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mə-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fixed on a lexical basis and the choice of the negator plays no role in disambiguating potentially non-controllable verbs: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D27786-09B8-4CEF-9145-D8D8FF79F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2158514"/>
            <a:ext cx="8449734" cy="254097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A5A47B-326F-4BBE-93FE-348A3DBA1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5558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BAE20-D58B-48D1-81DA-DE54232B1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457199"/>
            <a:ext cx="9973733" cy="1249417"/>
          </a:xfrm>
        </p:spPr>
        <p:txBody>
          <a:bodyPr>
            <a:normAutofit/>
          </a:bodyPr>
          <a:lstStyle/>
          <a:p>
            <a:pPr algn="ctr"/>
            <a:r>
              <a:rPr lang="fi-FI" b="1" cap="sm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Abbreviations</a:t>
            </a:r>
            <a:endParaRPr lang="fi-FI" b="1" cap="sm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D8055-D9AB-4676-A66D-C18576D1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33</a:t>
            </a:fld>
            <a:endParaRPr lang="fi-FI"/>
          </a:p>
        </p:txBody>
      </p:sp>
      <p:sp>
        <p:nvSpPr>
          <p:cNvPr id="7" name="Tekstiruutu 1">
            <a:extLst>
              <a:ext uri="{FF2B5EF4-FFF2-40B4-BE49-F238E27FC236}">
                <a16:creationId xmlns:a16="http://schemas.microsoft.com/office/drawing/2014/main" id="{C631B1D9-0CE0-4892-867C-BF5AFA88AB10}"/>
              </a:ext>
            </a:extLst>
          </p:cNvPr>
          <p:cNvSpPr txBox="1"/>
          <p:nvPr/>
        </p:nvSpPr>
        <p:spPr>
          <a:xfrm>
            <a:off x="844501" y="1359793"/>
            <a:ext cx="1067398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	first person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	second person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	third person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defRPr/>
            </a:pPr>
            <a:r>
              <a:rPr kumimoji="0" lang="sq-AL" sz="18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kumimoji="0" lang="fr-FR" sz="18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sq-AL" sz="1800" b="0" i="0" u="none" strike="noStrike" kern="1200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aspect-mood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abs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absolutive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adj	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adjective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q-AL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</a:t>
            </a:r>
            <a:r>
              <a:rPr lang="sq-A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causative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clf</a:t>
            </a:r>
            <a:r>
              <a:rPr kumimoji="0" lang="fr-FR" sz="18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classifier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	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comitative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cop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copula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dat</a:t>
            </a:r>
            <a:r>
              <a:rPr kumimoji="0" lang="fr-FR" sz="18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dative</a:t>
            </a:r>
            <a:endParaRPr kumimoji="0" lang="sq-A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fr-FR" cap="sm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demostative</a:t>
            </a:r>
            <a:endParaRPr lang="fi-FI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fr-FR" cap="sm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fr-FR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q-A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orientational </a:t>
            </a:r>
            <a:r>
              <a:rPr lang="fr-F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prefix</a:t>
            </a:r>
            <a:endParaRPr lang="fr-F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fr-FR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downward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orientation</a:t>
            </a:r>
            <a:endParaRPr lang="sq-AL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sq-AL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sq-A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dual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en-GB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erg	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ergative</a:t>
            </a:r>
            <a:endParaRPr lang="fi-FI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en-GB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genitive</a:t>
            </a:r>
            <a:endParaRPr lang="fi-FI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defRPr/>
            </a:pPr>
            <a:r>
              <a:rPr lang="en-GB" cap="sm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ifr</a:t>
            </a:r>
            <a:r>
              <a:rPr lang="en-GB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inferential </a:t>
            </a:r>
            <a:endParaRPr lang="en-GB" cap="small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endParaRPr lang="fi-FI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1F79E6-D967-4C97-8821-76AA0A2E0F66}"/>
              </a:ext>
            </a:extLst>
          </p:cNvPr>
          <p:cNvSpPr/>
          <p:nvPr/>
        </p:nvSpPr>
        <p:spPr>
          <a:xfrm>
            <a:off x="4080641" y="1359793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>
              <a:defRPr/>
            </a:pPr>
            <a:r>
              <a:rPr lang="en-GB" cap="sm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</a:t>
            </a:r>
            <a:r>
              <a:rPr lang="en-GB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infinitive</a:t>
            </a:r>
            <a:endParaRPr lang="fi-FI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en-GB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	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imperative</a:t>
            </a:r>
            <a:endParaRPr lang="fi-FI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en-GB" cap="sm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</a:t>
            </a:r>
            <a:r>
              <a:rPr lang="en-GB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inverse</a:t>
            </a:r>
            <a:endParaRPr lang="fi-FI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en-GB" cap="sm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ipfv</a:t>
            </a:r>
            <a:r>
              <a:rPr lang="en-GB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imperfective</a:t>
            </a:r>
            <a:endParaRPr lang="fi-FI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en-GB" cap="sm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lnk</a:t>
            </a:r>
            <a:r>
              <a:rPr lang="en-GB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linker</a:t>
            </a:r>
            <a:endParaRPr lang="fi-FI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en-GB" cap="sm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</a:t>
            </a:r>
            <a:r>
              <a:rPr lang="en-GB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locative</a:t>
            </a:r>
            <a:endParaRPr lang="sq-AL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en-GB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	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 enclitic</a:t>
            </a:r>
          </a:p>
          <a:p>
            <a:pPr lvl="0" defTabSz="914400">
              <a:defRPr/>
            </a:pPr>
            <a:r>
              <a:rPr lang="en-GB" cap="sm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nmlz</a:t>
            </a:r>
            <a:r>
              <a:rPr lang="en-GB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nominalizer</a:t>
            </a:r>
            <a:endParaRPr lang="fi-FI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en-GB" cap="sm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npst</a:t>
            </a:r>
            <a:r>
              <a:rPr lang="en-GB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non-past</a:t>
            </a:r>
            <a:endParaRPr lang="fi-FI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en-US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q-AL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q-A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en-US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(discourse) particle</a:t>
            </a:r>
            <a:endParaRPr lang="sq-AL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pt-BR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pfv	</a:t>
            </a:r>
            <a:r>
              <a:rPr lang="pt-B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perfective</a:t>
            </a:r>
            <a:endParaRPr lang="fi-FI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fr-FR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	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plural</a:t>
            </a:r>
            <a:endParaRPr lang="fi-FI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en-GB" cap="sm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proh</a:t>
            </a:r>
            <a:r>
              <a:rPr lang="en-GB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prohibitive</a:t>
            </a:r>
            <a:endParaRPr lang="sq-AL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en-GB" cap="sm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</a:t>
            </a:r>
            <a:r>
              <a:rPr lang="en-GB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prospective</a:t>
            </a:r>
            <a:endParaRPr lang="fi-FI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en-GB" cap="sm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pst</a:t>
            </a:r>
            <a:r>
              <a:rPr lang="en-GB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</a:p>
          <a:p>
            <a:pPr lvl="0" defTabSz="914400">
              <a:defRPr/>
            </a:pPr>
            <a:r>
              <a:rPr lang="en-GB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reduplication</a:t>
            </a:r>
          </a:p>
          <a:p>
            <a:pPr lvl="0" defTabSz="914400">
              <a:defRPr/>
            </a:pPr>
            <a:r>
              <a:rPr lang="en-GB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question</a:t>
            </a:r>
          </a:p>
          <a:p>
            <a:pPr lvl="0" defTabSz="914400">
              <a:defRPr/>
            </a:pPr>
            <a:endParaRPr lang="sq-AL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defRPr/>
            </a:pPr>
            <a:endParaRPr lang="fi-FI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endParaRPr lang="fi-FI" dirty="0">
              <a:solidFill>
                <a:prstClr val="black"/>
              </a:solidFill>
              <a:latin typeface="Calibri" panose="020F0502020204030204"/>
            </a:endParaRPr>
          </a:p>
          <a:p>
            <a:pPr lvl="0" defTabSz="914400">
              <a:defRPr/>
            </a:pPr>
            <a:endParaRPr lang="fi-FI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C35748-2AC2-4F1A-BA45-0CFCE2A66FDA}"/>
              </a:ext>
            </a:extLst>
          </p:cNvPr>
          <p:cNvSpPr/>
          <p:nvPr/>
        </p:nvSpPr>
        <p:spPr>
          <a:xfrm>
            <a:off x="7179452" y="1359793"/>
            <a:ext cx="43390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GB" cap="sm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sensory evidential</a:t>
            </a:r>
            <a:endParaRPr lang="fi-FI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en-GB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	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singular</a:t>
            </a:r>
          </a:p>
          <a:p>
            <a:pPr defTabSz="914400">
              <a:defRPr/>
            </a:pPr>
            <a:r>
              <a:rPr lang="en-GB" cap="sm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</a:t>
            </a:r>
            <a:r>
              <a:rPr lang="en-GB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suppletive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en-GB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topic</a:t>
            </a:r>
          </a:p>
          <a:p>
            <a:pPr defTabSz="914400">
              <a:defRPr/>
            </a:pPr>
            <a:r>
              <a:rPr lang="en-GB" cap="sm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topn</a:t>
            </a:r>
            <a:r>
              <a:rPr lang="en-GB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toponym</a:t>
            </a:r>
            <a:endParaRPr lang="sq-AL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	reduplication</a:t>
            </a:r>
            <a:endParaRPr lang="fi-FI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morpheme boundary</a:t>
            </a:r>
            <a:endParaRPr lang="fi-FI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	clitic boundary</a:t>
            </a:r>
            <a:endParaRPr lang="sq-AL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endParaRPr lang="sq-AL" dirty="0">
              <a:solidFill>
                <a:prstClr val="black"/>
              </a:solidFill>
              <a:latin typeface="Calibri" panose="020F0502020204030204"/>
            </a:endParaRPr>
          </a:p>
          <a:p>
            <a:pPr lvl="0" defTabSz="914400">
              <a:defRPr/>
            </a:pPr>
            <a:r>
              <a:rPr lang="sq-A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variation in</a:t>
            </a:r>
            <a:r>
              <a:rPr lang="sq-A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font design, </a:t>
            </a:r>
            <a:r>
              <a:rPr lang="sq-AL" i="1" dirty="0">
                <a:solidFill>
                  <a:prstClr val="black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a</a:t>
            </a:r>
            <a:r>
              <a:rPr lang="sq-A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sq-AL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q-A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sq-AL" i="1" dirty="0">
                <a:solidFill>
                  <a:prstClr val="black"/>
                </a:solidFill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æ</a:t>
            </a:r>
            <a:r>
              <a:rPr lang="sq-A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sq-AL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æ</a:t>
            </a:r>
            <a:r>
              <a:rPr lang="sq-A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represent allographs and are not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as separate graphemes </a:t>
            </a:r>
            <a:r>
              <a:rPr lang="sq-A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here.</a:t>
            </a:r>
            <a:endParaRPr lang="fi-FI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endParaRPr lang="fi-FI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47212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BAE20-D58B-48D1-81DA-DE54232B1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457199"/>
            <a:ext cx="9973733" cy="1249417"/>
          </a:xfrm>
        </p:spPr>
        <p:txBody>
          <a:bodyPr>
            <a:normAutofit/>
          </a:bodyPr>
          <a:lstStyle/>
          <a:p>
            <a:pPr algn="ctr"/>
            <a:r>
              <a:rPr lang="fi-FI" b="1" cap="sm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fi-FI" b="1" cap="sm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B5389-7AAE-4782-9ED9-68E9D0ED8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467" y="1371600"/>
            <a:ext cx="10617491" cy="526568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Duo’erji. 1998. </a:t>
            </a:r>
            <a:r>
              <a:rPr lang="zh-CN" altLang="fi-FI" sz="2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道孚语格什扎话研究</a:t>
            </a:r>
            <a:r>
              <a:rPr lang="en-GB" sz="2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[A Study of Geshiza Variety of the Daofu Language]. Beijing: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Zhongguo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Zangxue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Chubanshe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Matisoff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James A. 2003.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Handbook of Proto-Tibeto-Burman: System and Philosophy of Sino-Tibetan Reconstruction.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Berkeley, Los Angeles and London: University of California Press.</a:t>
            </a:r>
            <a:endParaRPr lang="sq-AL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Miestamo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Matti. 2005.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Negation: The Negation of Declarative Verbal Main Clauses in Typological Perspective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Berlin and New York: Mouton de Gruyter.</a:t>
            </a:r>
          </a:p>
          <a:p>
            <a:pPr algn="just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——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2016.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 for describing the negation system of a language.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Payne, John R. 1985. Negation. In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Timothy (ed.)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Typology and Syntactic Description, Vol I: Clause Structure.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Cambridge: Cambridge University Press., pp. 197-242.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Sun, Jackson T.-S. 2014. Delineating derivation and inflection. In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Štekauer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Pavol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Lieber, Rochelle.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Oxford Handbook of Derivational Morphology.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Oxford: Oxford University Press, pp. 630-650.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 forthcoming.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Ancestry of Horpa: Further Morphological Evidence.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LaPolla, Randy. 2003. Overview of Sino-Tibetan morphosyntax. In Thurgood, Graham; LaPolla, Randy J. (eds.) 2003.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Sino-Tibetan Languages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London and New York: Routledge, pp 22-41.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UNESCO Ad Hoc Expert Group on Endangered Languages. 2003.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Vitality and Endangerment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Document submitted to the International Expert Meeting on UNESCO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Safeguarding of Endangered Languages, Paris, 10-12 March 2003.</a:t>
            </a:r>
          </a:p>
          <a:p>
            <a:pPr algn="just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Wälchli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Bernhard. 2016. Non-specific, specific and obscured perception verbs in Baltic languages. In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Baltic Linguistics,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 pp. 53-135.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D8055-D9AB-4676-A66D-C18576D1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3248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A3CB5-C6E5-4AF4-B9C9-966FEC32F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5172" y="1927334"/>
            <a:ext cx="9144000" cy="3003331"/>
          </a:xfrm>
        </p:spPr>
        <p:txBody>
          <a:bodyPr>
            <a:noAutofit/>
          </a:bodyPr>
          <a:lstStyle/>
          <a:p>
            <a:r>
              <a:rPr lang="fi-FI" sz="9600" b="1" cap="small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fi-FI" sz="9600" b="1" cap="sm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9600" b="1" cap="small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fi-FI" sz="9600" b="1" cap="sm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fi-FI" sz="9600" b="1" cap="small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Merci</a:t>
            </a:r>
            <a:r>
              <a:rPr lang="fi-FI" sz="9600" b="1" cap="sm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ED5E9B-5EA0-4969-9281-50EB6B43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8442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BAE20-D58B-48D1-81DA-DE54232B1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440267"/>
            <a:ext cx="9990667" cy="1266350"/>
          </a:xfrm>
        </p:spPr>
        <p:txBody>
          <a:bodyPr>
            <a:normAutofit/>
          </a:bodyPr>
          <a:lstStyle/>
          <a:p>
            <a:pPr algn="ctr"/>
            <a:r>
              <a:rPr lang="fi-FI" b="1" cap="sm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Typological</a:t>
            </a:r>
            <a:r>
              <a:rPr lang="fi-FI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cap="sm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profile</a:t>
            </a:r>
            <a:endParaRPr lang="fi-FI" b="1" cap="sm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B5389-7AAE-4782-9ED9-68E9D0ED8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371600"/>
            <a:ext cx="9914467" cy="526568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phoneme inventories: 37 full and 3 marginal consonants, 8 monophthong vowels, non-tonal</a:t>
            </a:r>
          </a:p>
          <a:p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rgative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language in morphosyntactic alignment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APV, SV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Morphologically complex in the verbal system</a:t>
            </a:r>
          </a:p>
          <a:p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Predominantly, but not fully prefixing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Mostly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exhibit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dependent marking, which differentiates it from core rGyalrong languages featuring a tendency for head-marking (see Sun 2014: 631).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05B54-CE8F-4EEB-B6FE-5842BBEC7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813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0F024-43B9-4FC2-BF12-B20CDFCD2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240" y="6180082"/>
            <a:ext cx="10539249" cy="6779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map is based on a Wikipedia Creative Commons map by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Croquant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(2007) with modifications in text, colors, and the arrow symbol used (source: https://en.wikipedia.org/wiki/Danba_County#/media/File:Location_ of_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Danba_within_Sichuan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_(China).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license: https://creativecommons.org/licenses/by/3.0/).</a:t>
            </a:r>
            <a:endParaRPr lang="fi-FI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68F570-E447-4B6F-839C-DA2E52796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40" y="335298"/>
            <a:ext cx="6868510" cy="5761736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F40758A-EBE8-4238-B937-1C0566290127}"/>
              </a:ext>
            </a:extLst>
          </p:cNvPr>
          <p:cNvSpPr txBox="1">
            <a:spLocks/>
          </p:cNvSpPr>
          <p:nvPr/>
        </p:nvSpPr>
        <p:spPr>
          <a:xfrm>
            <a:off x="10168759" y="496614"/>
            <a:ext cx="163173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Geshiza</a:t>
            </a:r>
            <a:r>
              <a:rPr lang="sq-A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homeland</a:t>
            </a:r>
            <a:endParaRPr lang="fi-FI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883DBA-E275-4D07-98F9-280889147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671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17DEC-E924-49AB-8E8E-88F398EC2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5785" y="496614"/>
            <a:ext cx="4280339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Geshiza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languages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Danba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County</a:t>
            </a:r>
            <a:endParaRPr lang="fi-FI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424676-40F7-4428-BE0C-578799D0A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71" y="134007"/>
            <a:ext cx="5179266" cy="658998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88B4F9-5C6E-4B29-9E5D-D3B82E1DE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1467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1170D-C4C6-4BAE-AB6D-E75E379C5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CBE0C-4484-4CC9-BE98-2BC18296A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2B934E7-1B09-4681-9054-A46FD2CF0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8746" cy="68580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AE67C05A-DCAB-49B5-9932-DBFA0CB15C05}"/>
              </a:ext>
            </a:extLst>
          </p:cNvPr>
          <p:cNvSpPr txBox="1"/>
          <p:nvPr/>
        </p:nvSpPr>
        <p:spPr>
          <a:xfrm>
            <a:off x="9088821" y="181520"/>
            <a:ext cx="28185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sq-A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Balang Village, primary fieldwork location (spring 2017)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06E-D50F-4EFB-B4AD-0D57FDF6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9281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A3CB5-C6E5-4AF4-B9C9-966FEC32F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5759" y="1891862"/>
            <a:ext cx="9144000" cy="2730938"/>
          </a:xfrm>
        </p:spPr>
        <p:txBody>
          <a:bodyPr>
            <a:normAutofit/>
          </a:bodyPr>
          <a:lstStyle/>
          <a:p>
            <a:r>
              <a:rPr lang="sq-AL" sz="72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n-US" sz="72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br>
              <a:rPr lang="en-US" sz="72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negation</a:t>
            </a:r>
            <a:endParaRPr lang="fi-FI" sz="7200" b="1" cap="sm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9DED37-7571-4AEC-8254-7E7BC0ECB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6020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2C878-E4BF-4D40-930A-881157612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488547"/>
            <a:ext cx="9880601" cy="4768320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</a:t>
            </a:r>
            <a:r>
              <a:rPr lang="fi-FI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negation</a:t>
            </a:r>
            <a:r>
              <a:rPr lang="fi-FI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Geshiza is </a:t>
            </a:r>
            <a:r>
              <a:rPr lang="fi-FI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generally</a:t>
            </a:r>
            <a:r>
              <a:rPr lang="fi-FI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symmetric</a:t>
            </a:r>
            <a:endParaRPr lang="fi-FI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fi-FI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instance</a:t>
            </a:r>
            <a:r>
              <a:rPr lang="fi-FI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fi-FI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negation</a:t>
            </a:r>
            <a:r>
              <a:rPr lang="fi-FI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imperfective</a:t>
            </a:r>
            <a:r>
              <a:rPr lang="fi-FI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</a:t>
            </a:r>
            <a:r>
              <a:rPr lang="fi-FI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(a, b):</a:t>
            </a:r>
          </a:p>
          <a:p>
            <a:endParaRPr lang="fi-FI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64DF1B5-1B76-405F-A580-ABCFB70EF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4" y="259744"/>
            <a:ext cx="9601200" cy="148590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1. Verbal template of Geshiza</a:t>
            </a:r>
            <a:endParaRPr lang="fi-FI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8838D42-1454-42D3-B8EE-DC87A1D3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9BA-D85A-4B40-9F29-3745C2618E1E}" type="slidenum">
              <a:rPr lang="fi-FI" smtClean="0"/>
              <a:t>9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C1873D-FC17-4616-BA22-D0911C77A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972" y="611476"/>
            <a:ext cx="9036649" cy="598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2242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4115</TotalTime>
  <Words>2127</Words>
  <Application>Microsoft Office PowerPoint</Application>
  <PresentationFormat>Widescreen</PresentationFormat>
  <Paragraphs>456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MS Mincho</vt:lpstr>
      <vt:lpstr>SimSun</vt:lpstr>
      <vt:lpstr>Calibri</vt:lpstr>
      <vt:lpstr>Century</vt:lpstr>
      <vt:lpstr>Doulos SIL</vt:lpstr>
      <vt:lpstr>Franklin Gothic Book</vt:lpstr>
      <vt:lpstr>Times New Roman</vt:lpstr>
      <vt:lpstr>Crop</vt:lpstr>
      <vt:lpstr>System of Negation in Geshiza</vt:lpstr>
      <vt:lpstr>Geshiza and its speakers</vt:lpstr>
      <vt:lpstr>PowerPoint Presentation</vt:lpstr>
      <vt:lpstr>Typological profile</vt:lpstr>
      <vt:lpstr>PowerPoint Presentation</vt:lpstr>
      <vt:lpstr>PowerPoint Presentation</vt:lpstr>
      <vt:lpstr>PowerPoint Presentation</vt:lpstr>
      <vt:lpstr>System of  negation</vt:lpstr>
      <vt:lpstr>Table 1. Verbal template of Geshiza</vt:lpstr>
      <vt:lpstr>Overview</vt:lpstr>
      <vt:lpstr>Etymological note</vt:lpstr>
      <vt:lpstr>Standard negation</vt:lpstr>
      <vt:lpstr>PowerPoint Presentation</vt:lpstr>
      <vt:lpstr>Table 3. Aspect and tense in Geshiza</vt:lpstr>
      <vt:lpstr>Table 4. Hypothesis for the distribution of mi- and me-</vt:lpstr>
      <vt:lpstr>PowerPoint Presentation</vt:lpstr>
      <vt:lpstr>PowerPoint Presentation</vt:lpstr>
      <vt:lpstr>Asymmetries</vt:lpstr>
      <vt:lpstr>PowerPoint Presentation</vt:lpstr>
      <vt:lpstr>PowerPoint Presentation</vt:lpstr>
      <vt:lpstr>Table 5. Verbs negated with mə-: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Abbreviations</vt:lpstr>
      <vt:lpstr>References</vt:lpstr>
      <vt:lpstr>Thank you! Merci!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of Negation in Geshiza</dc:title>
  <dc:creator>Sami Honkasalo</dc:creator>
  <cp:lastModifiedBy>Sami Honkasalo</cp:lastModifiedBy>
  <cp:revision>106</cp:revision>
  <dcterms:created xsi:type="dcterms:W3CDTF">2018-08-30T19:37:00Z</dcterms:created>
  <dcterms:modified xsi:type="dcterms:W3CDTF">2018-09-10T21:09:34Z</dcterms:modified>
</cp:coreProperties>
</file>