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79" r:id="rId9"/>
    <p:sldId id="280" r:id="rId10"/>
    <p:sldId id="267" r:id="rId11"/>
    <p:sldId id="270" r:id="rId12"/>
    <p:sldId id="268" r:id="rId13"/>
    <p:sldId id="272" r:id="rId14"/>
    <p:sldId id="271" r:id="rId15"/>
    <p:sldId id="281" r:id="rId16"/>
    <p:sldId id="282" r:id="rId17"/>
    <p:sldId id="283" r:id="rId18"/>
    <p:sldId id="284" r:id="rId19"/>
    <p:sldId id="273" r:id="rId20"/>
    <p:sldId id="285" r:id="rId21"/>
    <p:sldId id="286" r:id="rId22"/>
    <p:sldId id="287" r:id="rId23"/>
    <p:sldId id="274" r:id="rId24"/>
    <p:sldId id="277" r:id="rId25"/>
    <p:sldId id="275" r:id="rId26"/>
    <p:sldId id="276" r:id="rId27"/>
    <p:sldId id="289" r:id="rId28"/>
    <p:sldId id="290" r:id="rId29"/>
    <p:sldId id="292" r:id="rId30"/>
    <p:sldId id="291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9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5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5F14-0EC5-44C0-88E4-7FCE2ACDD1E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95EF-4B67-4559-B09F-FCED13036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Negation in Mano, Southern Mande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Workshop </a:t>
            </a:r>
            <a:r>
              <a:rPr lang="en-US" dirty="0" smtClean="0"/>
              <a:t>“Negation”, SWL-2018, Paris, France</a:t>
            </a:r>
          </a:p>
          <a:p>
            <a:endParaRPr lang="en-US" dirty="0" smtClean="0"/>
          </a:p>
          <a:p>
            <a:r>
              <a:rPr lang="en-US" dirty="0" smtClean="0"/>
              <a:t>Masha </a:t>
            </a:r>
            <a:r>
              <a:rPr lang="en-US" dirty="0" err="1" smtClean="0"/>
              <a:t>Khachaturyan</a:t>
            </a:r>
            <a:endParaRPr lang="en-US" dirty="0" smtClean="0"/>
          </a:p>
          <a:p>
            <a:r>
              <a:rPr lang="fr-CA" dirty="0" err="1" smtClean="0"/>
              <a:t>University</a:t>
            </a:r>
            <a:r>
              <a:rPr lang="fr-CA" dirty="0" smtClean="0"/>
              <a:t> of Helsinki</a:t>
            </a:r>
            <a:endParaRPr lang="en-US" dirty="0" smtClean="0"/>
          </a:p>
          <a:p>
            <a:r>
              <a:rPr lang="en-US" dirty="0" smtClean="0"/>
              <a:t>maria.khachaturyan@helsinki.fi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affirmative copulas used in affirmative presentative</a:t>
            </a:r>
          </a:p>
          <a:p>
            <a:r>
              <a:rPr lang="en-US" dirty="0" smtClean="0"/>
              <a:t>Semantic </a:t>
            </a:r>
            <a:r>
              <a:rPr lang="en-US" dirty="0"/>
              <a:t>i</a:t>
            </a:r>
            <a:r>
              <a:rPr lang="en-US" dirty="0" smtClean="0"/>
              <a:t>ncompatibility </a:t>
            </a:r>
            <a:r>
              <a:rPr lang="en-US" dirty="0" smtClean="0"/>
              <a:t>in negative </a:t>
            </a:r>
            <a:r>
              <a:rPr lang="en-US" dirty="0" err="1" smtClean="0"/>
              <a:t>presentatives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14" y="1825625"/>
            <a:ext cx="5515651" cy="2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Affirmative resultative: affirmative </a:t>
            </a:r>
            <a:r>
              <a:rPr lang="en-US" dirty="0" smtClean="0"/>
              <a:t>copula</a:t>
            </a:r>
          </a:p>
          <a:p>
            <a:r>
              <a:rPr lang="en-US" dirty="0" smtClean="0"/>
              <a:t>Negative resultative: negative </a:t>
            </a:r>
            <a:r>
              <a:rPr lang="en-US" dirty="0" smtClean="0"/>
              <a:t>copula, but different construction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" t="25532"/>
          <a:stretch/>
        </p:blipFill>
        <p:spPr>
          <a:xfrm>
            <a:off x="701040" y="2621280"/>
            <a:ext cx="10739731" cy="14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predications + </a:t>
            </a:r>
            <a:r>
              <a:rPr lang="en-US" dirty="0" smtClean="0"/>
              <a:t>imperfective + resultative: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affirmative: existential auxiliary, person and number </a:t>
            </a:r>
            <a:r>
              <a:rPr lang="en-US" dirty="0" smtClean="0"/>
              <a:t>distinctions; affirmative copulas</a:t>
            </a:r>
            <a:endParaRPr lang="en-US" dirty="0"/>
          </a:p>
          <a:p>
            <a:r>
              <a:rPr lang="en-US" dirty="0"/>
              <a:t>negative: negative </a:t>
            </a:r>
            <a:r>
              <a:rPr lang="en-US" dirty="0" smtClean="0"/>
              <a:t>copula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in declaratives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aspectual distinctions in affirmative declaratives: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2662583"/>
            <a:ext cx="12192000" cy="41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in declaratives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9" y="2125540"/>
            <a:ext cx="7972201" cy="27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 in non-declaratives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32" y="2064964"/>
            <a:ext cx="8719487" cy="32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 in dependent clauses: relative clauses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2114"/>
            <a:ext cx="6187726" cy="232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87" y="4639999"/>
            <a:ext cx="5793751" cy="18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interesting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negation marker in </a:t>
            </a:r>
            <a:r>
              <a:rPr lang="en-US" dirty="0" err="1" smtClean="0"/>
              <a:t>irrealis</a:t>
            </a:r>
            <a:r>
              <a:rPr lang="en-US" dirty="0" smtClean="0"/>
              <a:t> conditional clauses</a:t>
            </a:r>
          </a:p>
          <a:p>
            <a:r>
              <a:rPr lang="en-US" dirty="0" smtClean="0"/>
              <a:t>Split between full and partial negation in </a:t>
            </a:r>
            <a:r>
              <a:rPr lang="en-US" dirty="0" smtClean="0"/>
              <a:t>indefinite pronouns.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conditionals (</a:t>
            </a:r>
            <a:r>
              <a:rPr lang="en-US" dirty="0" err="1" smtClean="0"/>
              <a:t>irrealis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9" y="2463340"/>
            <a:ext cx="10753201" cy="20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Negation</a:t>
            </a:r>
            <a:r>
              <a:rPr lang="fr-CA" dirty="0" smtClean="0"/>
              <a:t> and </a:t>
            </a:r>
            <a:r>
              <a:rPr lang="en-US" dirty="0" smtClean="0"/>
              <a:t>indefinite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/>
              <a:t>Semantic</a:t>
            </a:r>
            <a:r>
              <a:rPr lang="ru-RU" sz="2000" dirty="0" smtClean="0"/>
              <a:t> </a:t>
            </a:r>
            <a:r>
              <a:rPr lang="en-US" sz="2000" dirty="0" smtClean="0"/>
              <a:t>map </a:t>
            </a:r>
            <a:r>
              <a:rPr lang="en-US" sz="2000" dirty="0" smtClean="0"/>
              <a:t>of quantifiers from (</a:t>
            </a:r>
            <a:r>
              <a:rPr lang="en-US" sz="2000" dirty="0" err="1" smtClean="0"/>
              <a:t>Tatevosov</a:t>
            </a:r>
            <a:r>
              <a:rPr lang="en-US" sz="2000" dirty="0" smtClean="0"/>
              <a:t> </a:t>
            </a:r>
            <a:r>
              <a:rPr lang="en-US" sz="2000" dirty="0" smtClean="0"/>
              <a:t>2002)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54"/>
            <a:ext cx="11672047" cy="4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3" y="710625"/>
            <a:ext cx="9435913" cy="58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 pronouns</a:t>
            </a:r>
            <a:r>
              <a:rPr lang="fr-CA" dirty="0" smtClean="0"/>
              <a:t> </a:t>
            </a:r>
            <a:r>
              <a:rPr lang="fr-CA" dirty="0" smtClean="0"/>
              <a:t>indirect </a:t>
            </a:r>
            <a:r>
              <a:rPr lang="fr-CA" dirty="0" err="1" smtClean="0"/>
              <a:t>negation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4" y="2019600"/>
            <a:ext cx="10614151" cy="28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 pronouns</a:t>
            </a:r>
            <a:r>
              <a:rPr lang="fr-CA" dirty="0" smtClean="0"/>
              <a:t> </a:t>
            </a:r>
            <a:r>
              <a:rPr lang="fr-CA" dirty="0" smtClean="0"/>
              <a:t>direct </a:t>
            </a:r>
            <a:r>
              <a:rPr lang="fr-CA" dirty="0" err="1" smtClean="0"/>
              <a:t>negation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1314"/>
            <a:ext cx="6303601" cy="37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Comparative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8067"/>
            <a:ext cx="9395011" cy="26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Haspelmath</a:t>
            </a:r>
            <a:r>
              <a:rPr lang="fr-CA" dirty="0" smtClean="0"/>
              <a:t> 1997, </a:t>
            </a:r>
            <a:r>
              <a:rPr lang="fr-CA" dirty="0" err="1" smtClean="0"/>
              <a:t>Tatevosov</a:t>
            </a:r>
            <a:r>
              <a:rPr lang="fr-CA" dirty="0" smtClean="0"/>
              <a:t> 2002: </a:t>
            </a:r>
            <a:r>
              <a:rPr lang="fr-CA" dirty="0" err="1" smtClean="0"/>
              <a:t>consider</a:t>
            </a:r>
            <a:r>
              <a:rPr lang="fr-CA" dirty="0" smtClean="0"/>
              <a:t> </a:t>
            </a:r>
            <a:r>
              <a:rPr lang="fr-CA" dirty="0" err="1" smtClean="0"/>
              <a:t>only</a:t>
            </a:r>
            <a:r>
              <a:rPr lang="fr-CA" dirty="0" smtClean="0"/>
              <a:t> </a:t>
            </a:r>
            <a:r>
              <a:rPr lang="fr-CA" dirty="0" err="1" smtClean="0"/>
              <a:t>contexts</a:t>
            </a:r>
            <a:r>
              <a:rPr lang="fr-CA" dirty="0" smtClean="0"/>
              <a:t> </a:t>
            </a:r>
            <a:r>
              <a:rPr lang="fr-CA" dirty="0" err="1" smtClean="0"/>
              <a:t>where</a:t>
            </a:r>
            <a:r>
              <a:rPr lang="fr-CA" dirty="0" smtClean="0"/>
              <a:t> </a:t>
            </a:r>
            <a:r>
              <a:rPr lang="fr-CA" dirty="0" err="1" smtClean="0"/>
              <a:t>negation</a:t>
            </a:r>
            <a:r>
              <a:rPr lang="fr-CA" dirty="0" smtClean="0"/>
              <a:t> has a scope over the </a:t>
            </a:r>
            <a:r>
              <a:rPr lang="fr-CA" dirty="0" err="1" smtClean="0"/>
              <a:t>indefinite</a:t>
            </a:r>
            <a:r>
              <a:rPr lang="fr-CA" dirty="0" smtClean="0"/>
              <a:t> </a:t>
            </a:r>
            <a:r>
              <a:rPr lang="fr-CA" dirty="0" smtClean="0"/>
              <a:t>marker: </a:t>
            </a:r>
          </a:p>
          <a:p>
            <a:pPr marL="0" indent="0">
              <a:buNone/>
            </a:pPr>
            <a:r>
              <a:rPr lang="fr-CA" dirty="0" err="1" smtClean="0"/>
              <a:t>nobody</a:t>
            </a:r>
            <a:r>
              <a:rPr lang="fr-CA" dirty="0" smtClean="0"/>
              <a:t> came = </a:t>
            </a:r>
            <a:r>
              <a:rPr lang="fr-CA" dirty="0" err="1" smtClean="0"/>
              <a:t>there</a:t>
            </a:r>
            <a:r>
              <a:rPr lang="fr-CA" dirty="0" smtClean="0"/>
              <a:t> </a:t>
            </a:r>
            <a:r>
              <a:rPr lang="fr-CA" dirty="0" err="1" smtClean="0"/>
              <a:t>does</a:t>
            </a:r>
            <a:r>
              <a:rPr lang="fr-CA" dirty="0" smtClean="0"/>
              <a:t> not </a:t>
            </a:r>
            <a:r>
              <a:rPr lang="fr-CA" dirty="0" err="1" smtClean="0"/>
              <a:t>exist</a:t>
            </a:r>
            <a:r>
              <a:rPr lang="fr-CA" dirty="0" smtClean="0"/>
              <a:t> </a:t>
            </a:r>
            <a:r>
              <a:rPr lang="fr-CA" dirty="0" err="1" smtClean="0"/>
              <a:t>anyone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came </a:t>
            </a:r>
          </a:p>
          <a:p>
            <a:r>
              <a:rPr lang="fr-CA" dirty="0" err="1" smtClean="0"/>
              <a:t>Similarly</a:t>
            </a:r>
            <a:r>
              <a:rPr lang="fr-CA" dirty="0" smtClean="0"/>
              <a:t>, in the «comparative» </a:t>
            </a:r>
            <a:r>
              <a:rPr lang="fr-CA" dirty="0" err="1" smtClean="0"/>
              <a:t>context</a:t>
            </a:r>
            <a:r>
              <a:rPr lang="fr-CA" dirty="0" smtClean="0"/>
              <a:t>: </a:t>
            </a:r>
          </a:p>
          <a:p>
            <a:pPr marL="0" indent="0">
              <a:buNone/>
            </a:pPr>
            <a:r>
              <a:rPr lang="fr-CA" dirty="0" err="1" smtClean="0"/>
              <a:t>he</a:t>
            </a:r>
            <a:r>
              <a:rPr lang="fr-CA" dirty="0" smtClean="0"/>
              <a:t> </a:t>
            </a:r>
            <a:r>
              <a:rPr lang="fr-CA" dirty="0" err="1" smtClean="0"/>
              <a:t>works</a:t>
            </a:r>
            <a:r>
              <a:rPr lang="fr-CA" dirty="0" smtClean="0"/>
              <a:t> </a:t>
            </a:r>
            <a:r>
              <a:rPr lang="fr-CA" dirty="0" err="1" smtClean="0"/>
              <a:t>better</a:t>
            </a:r>
            <a:r>
              <a:rPr lang="fr-CA" dirty="0" smtClean="0"/>
              <a:t> </a:t>
            </a:r>
            <a:r>
              <a:rPr lang="fr-CA" dirty="0" err="1" smtClean="0"/>
              <a:t>than</a:t>
            </a:r>
            <a:r>
              <a:rPr lang="fr-CA" dirty="0" smtClean="0"/>
              <a:t> </a:t>
            </a:r>
            <a:r>
              <a:rPr lang="fr-CA" dirty="0" err="1" smtClean="0"/>
              <a:t>anyone</a:t>
            </a:r>
            <a:r>
              <a:rPr lang="fr-CA" dirty="0" smtClean="0"/>
              <a:t> = </a:t>
            </a:r>
            <a:r>
              <a:rPr lang="en-US" dirty="0" smtClean="0"/>
              <a:t>every person is such that </a:t>
            </a:r>
            <a:r>
              <a:rPr lang="fr-CA" dirty="0" err="1" smtClean="0"/>
              <a:t>he</a:t>
            </a:r>
            <a:r>
              <a:rPr lang="fr-CA" dirty="0" smtClean="0"/>
              <a:t> </a:t>
            </a:r>
            <a:r>
              <a:rPr lang="fr-CA" dirty="0" err="1" smtClean="0"/>
              <a:t>works</a:t>
            </a:r>
            <a:r>
              <a:rPr lang="fr-CA" dirty="0" smtClean="0"/>
              <a:t> </a:t>
            </a:r>
            <a:r>
              <a:rPr lang="fr-CA" dirty="0" err="1" smtClean="0"/>
              <a:t>better</a:t>
            </a:r>
            <a:r>
              <a:rPr lang="fr-CA" dirty="0" smtClean="0"/>
              <a:t> </a:t>
            </a:r>
            <a:r>
              <a:rPr lang="fr-CA" dirty="0" err="1" smtClean="0"/>
              <a:t>than</a:t>
            </a:r>
            <a:r>
              <a:rPr lang="fr-CA" dirty="0" smtClean="0"/>
              <a:t> </a:t>
            </a:r>
            <a:r>
              <a:rPr lang="fr-CA" dirty="0" err="1" smtClean="0"/>
              <a:t>him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(</a:t>
            </a: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restriction</a:t>
            </a:r>
            <a:r>
              <a:rPr lang="fr-CA" dirty="0" smtClean="0"/>
              <a:t>?)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New </a:t>
            </a:r>
            <a:r>
              <a:rPr lang="fr-CA" dirty="0" err="1" smtClean="0"/>
              <a:t>semantic</a:t>
            </a:r>
            <a:r>
              <a:rPr lang="fr-CA" dirty="0" smtClean="0"/>
              <a:t> </a:t>
            </a:r>
            <a:r>
              <a:rPr lang="fr-CA" dirty="0" err="1" smtClean="0"/>
              <a:t>map</a:t>
            </a:r>
            <a:r>
              <a:rPr lang="fr-CA" dirty="0" smtClean="0"/>
              <a:t> of </a:t>
            </a:r>
            <a:r>
              <a:rPr lang="en-US" dirty="0" smtClean="0"/>
              <a:t>quantifier</a:t>
            </a:r>
            <a:r>
              <a:rPr lang="fr-CA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suggest integrating the values of partial comparative and partial direct negation into the semantic map.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2825173"/>
            <a:ext cx="9439943" cy="32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 err="1" smtClean="0"/>
              <a:t>Consider</a:t>
            </a:r>
            <a:r>
              <a:rPr lang="fr-CA" dirty="0" smtClean="0"/>
              <a:t> </a:t>
            </a:r>
            <a:r>
              <a:rPr lang="fr-CA" dirty="0" err="1" smtClean="0"/>
              <a:t>Russian</a:t>
            </a:r>
            <a:r>
              <a:rPr lang="fr-CA" dirty="0" smtClean="0"/>
              <a:t> –</a:t>
            </a:r>
            <a:r>
              <a:rPr lang="fr-CA" i="1" dirty="0" err="1" smtClean="0"/>
              <a:t>nibud</a:t>
            </a:r>
            <a:r>
              <a:rPr lang="fr-CA" i="1" dirty="0" smtClean="0"/>
              <a:t>’</a:t>
            </a:r>
            <a:r>
              <a:rPr lang="fr-CA" dirty="0" smtClean="0"/>
              <a:t>, </a:t>
            </a:r>
            <a:r>
              <a:rPr lang="fr-CA" dirty="0" err="1" smtClean="0"/>
              <a:t>which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also</a:t>
            </a:r>
            <a:r>
              <a:rPr lang="fr-CA" dirty="0" smtClean="0"/>
              <a:t> </a:t>
            </a:r>
            <a:r>
              <a:rPr lang="fr-CA" dirty="0" err="1" smtClean="0"/>
              <a:t>used</a:t>
            </a:r>
            <a:r>
              <a:rPr lang="fr-CA" dirty="0" smtClean="0"/>
              <a:t> in </a:t>
            </a:r>
            <a:r>
              <a:rPr lang="fr-CA" dirty="0" err="1" smtClean="0"/>
              <a:t>contexts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direct partial </a:t>
            </a:r>
            <a:r>
              <a:rPr lang="fr-CA" dirty="0" err="1" smtClean="0"/>
              <a:t>negation</a:t>
            </a:r>
            <a:r>
              <a:rPr lang="fr-CA" dirty="0" smtClean="0"/>
              <a:t> and partial comparative:</a:t>
            </a:r>
          </a:p>
          <a:p>
            <a:pPr marL="0" indent="0">
              <a:buNone/>
            </a:pPr>
            <a:r>
              <a:rPr lang="fr-CA" i="1" dirty="0" err="1" smtClean="0"/>
              <a:t>Navernoe</a:t>
            </a:r>
            <a:r>
              <a:rPr lang="fr-CA" i="1" dirty="0" smtClean="0"/>
              <a:t>, </a:t>
            </a:r>
            <a:r>
              <a:rPr lang="fr-CA" b="1" i="1" dirty="0" err="1" smtClean="0"/>
              <a:t>kto-nibud</a:t>
            </a:r>
            <a:r>
              <a:rPr lang="fr-CA" b="1" i="1" dirty="0" smtClean="0"/>
              <a:t>’ </a:t>
            </a:r>
            <a:r>
              <a:rPr lang="fr-CA" i="1" dirty="0" smtClean="0"/>
              <a:t>ne </a:t>
            </a:r>
            <a:r>
              <a:rPr lang="fr-CA" i="1" dirty="0" err="1" smtClean="0"/>
              <a:t>soglasitsa</a:t>
            </a:r>
            <a:r>
              <a:rPr lang="fr-CA" i="1" dirty="0" smtClean="0"/>
              <a:t>, no </a:t>
            </a:r>
            <a:r>
              <a:rPr lang="fr-CA" i="1" dirty="0" err="1" smtClean="0"/>
              <a:t>rech</a:t>
            </a:r>
            <a:r>
              <a:rPr lang="fr-CA" i="1" dirty="0" smtClean="0"/>
              <a:t> ne </a:t>
            </a:r>
            <a:r>
              <a:rPr lang="fr-CA" i="1" dirty="0" err="1" smtClean="0"/>
              <a:t>ob</a:t>
            </a:r>
            <a:r>
              <a:rPr lang="fr-CA" i="1" dirty="0" smtClean="0"/>
              <a:t> </a:t>
            </a:r>
            <a:r>
              <a:rPr lang="fr-CA" i="1" dirty="0" err="1" smtClean="0"/>
              <a:t>etom</a:t>
            </a:r>
            <a:r>
              <a:rPr lang="fr-CA" i="1" dirty="0" smtClean="0"/>
              <a:t>.</a:t>
            </a:r>
          </a:p>
          <a:p>
            <a:pPr marL="0" indent="0">
              <a:buNone/>
            </a:pPr>
            <a:r>
              <a:rPr lang="fr-CA" dirty="0" err="1" smtClean="0"/>
              <a:t>Perhaps</a:t>
            </a:r>
            <a:r>
              <a:rPr lang="fr-CA" dirty="0" smtClean="0"/>
              <a:t>, </a:t>
            </a:r>
            <a:r>
              <a:rPr lang="fr-CA" dirty="0" err="1" smtClean="0"/>
              <a:t>someone</a:t>
            </a:r>
            <a:r>
              <a:rPr lang="fr-CA" dirty="0" smtClean="0"/>
              <a:t> </a:t>
            </a:r>
            <a:r>
              <a:rPr lang="fr-CA" dirty="0" err="1" smtClean="0"/>
              <a:t>will</a:t>
            </a:r>
            <a:r>
              <a:rPr lang="fr-CA" dirty="0" smtClean="0"/>
              <a:t> not </a:t>
            </a:r>
            <a:r>
              <a:rPr lang="fr-CA" dirty="0" err="1" smtClean="0"/>
              <a:t>agree</a:t>
            </a:r>
            <a:r>
              <a:rPr lang="en-US" dirty="0" smtClean="0"/>
              <a:t>/*no one will agree</a:t>
            </a:r>
            <a:r>
              <a:rPr lang="fr-CA" dirty="0" smtClean="0"/>
              <a:t>, but </a:t>
            </a:r>
            <a:r>
              <a:rPr lang="fr-CA" dirty="0" err="1" smtClean="0"/>
              <a:t>it</a:t>
            </a:r>
            <a:r>
              <a:rPr lang="fr-CA" dirty="0" smtClean="0"/>
              <a:t> </a:t>
            </a:r>
            <a:r>
              <a:rPr lang="fr-CA" dirty="0" err="1" smtClean="0"/>
              <a:t>does</a:t>
            </a:r>
            <a:r>
              <a:rPr lang="fr-CA" dirty="0" smtClean="0"/>
              <a:t> not </a:t>
            </a:r>
            <a:r>
              <a:rPr lang="fr-CA" dirty="0" err="1" smtClean="0"/>
              <a:t>matter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i="1" dirty="0" err="1" smtClean="0"/>
              <a:t>Navernoe</a:t>
            </a:r>
            <a:r>
              <a:rPr lang="fr-CA" i="1" dirty="0" smtClean="0"/>
              <a:t>, </a:t>
            </a:r>
            <a:r>
              <a:rPr lang="fr-CA" b="1" i="1" dirty="0" err="1" smtClean="0"/>
              <a:t>nikto</a:t>
            </a:r>
            <a:r>
              <a:rPr lang="fr-CA" i="1" dirty="0" smtClean="0"/>
              <a:t> ne </a:t>
            </a:r>
            <a:r>
              <a:rPr lang="fr-CA" i="1" dirty="0" err="1" smtClean="0"/>
              <a:t>soglasitsa</a:t>
            </a:r>
            <a:r>
              <a:rPr lang="fr-CA" i="1" dirty="0" smtClean="0"/>
              <a:t>.</a:t>
            </a:r>
          </a:p>
          <a:p>
            <a:pPr marL="0" indent="0">
              <a:buNone/>
            </a:pPr>
            <a:r>
              <a:rPr lang="fr-CA" dirty="0" err="1" smtClean="0"/>
              <a:t>Perhaps</a:t>
            </a:r>
            <a:r>
              <a:rPr lang="fr-CA" dirty="0" smtClean="0"/>
              <a:t>, no</a:t>
            </a:r>
            <a:r>
              <a:rPr lang="en-US" dirty="0" smtClean="0"/>
              <a:t> </a:t>
            </a:r>
            <a:r>
              <a:rPr lang="fr-CA" dirty="0" smtClean="0"/>
              <a:t>one </a:t>
            </a:r>
            <a:r>
              <a:rPr lang="fr-CA" dirty="0" err="1" smtClean="0"/>
              <a:t>will</a:t>
            </a:r>
            <a:r>
              <a:rPr lang="fr-CA" dirty="0" smtClean="0"/>
              <a:t> </a:t>
            </a:r>
            <a:r>
              <a:rPr lang="fr-CA" dirty="0" err="1" smtClean="0"/>
              <a:t>agree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i="1" dirty="0" smtClean="0"/>
              <a:t>On </a:t>
            </a:r>
            <a:r>
              <a:rPr lang="fr-CA" i="1" dirty="0" err="1" smtClean="0"/>
              <a:t>rabotaet</a:t>
            </a:r>
            <a:r>
              <a:rPr lang="fr-CA" i="1" dirty="0" smtClean="0"/>
              <a:t> </a:t>
            </a:r>
            <a:r>
              <a:rPr lang="fr-CA" i="1" dirty="0" err="1" smtClean="0"/>
              <a:t>luchshe</a:t>
            </a:r>
            <a:r>
              <a:rPr lang="fr-CA" i="1" dirty="0" smtClean="0"/>
              <a:t> </a:t>
            </a:r>
            <a:r>
              <a:rPr lang="fr-CA" b="1" i="1" dirty="0" err="1" smtClean="0"/>
              <a:t>kogo-nibud</a:t>
            </a:r>
            <a:r>
              <a:rPr lang="fr-CA" b="1" i="1" dirty="0" smtClean="0"/>
              <a:t>’</a:t>
            </a:r>
            <a:r>
              <a:rPr lang="fr-CA" i="1" dirty="0" smtClean="0"/>
              <a:t>, no ne </a:t>
            </a:r>
            <a:r>
              <a:rPr lang="fr-CA" b="1" i="1" dirty="0" err="1" smtClean="0"/>
              <a:t>vseh</a:t>
            </a:r>
            <a:r>
              <a:rPr lang="fr-CA" i="1" dirty="0" smtClean="0"/>
              <a:t>.</a:t>
            </a:r>
          </a:p>
          <a:p>
            <a:pPr marL="0" indent="0">
              <a:buNone/>
            </a:pPr>
            <a:r>
              <a:rPr lang="fr-CA" dirty="0" smtClean="0"/>
              <a:t>He </a:t>
            </a:r>
            <a:r>
              <a:rPr lang="fr-CA" dirty="0" err="1" smtClean="0"/>
              <a:t>works</a:t>
            </a:r>
            <a:r>
              <a:rPr lang="fr-CA" dirty="0" smtClean="0"/>
              <a:t> </a:t>
            </a:r>
            <a:r>
              <a:rPr lang="fr-CA" dirty="0" err="1" smtClean="0"/>
              <a:t>better</a:t>
            </a:r>
            <a:r>
              <a:rPr lang="fr-CA" dirty="0" smtClean="0"/>
              <a:t> </a:t>
            </a:r>
            <a:r>
              <a:rPr lang="fr-CA" dirty="0" err="1" smtClean="0"/>
              <a:t>than</a:t>
            </a:r>
            <a:r>
              <a:rPr lang="fr-CA" dirty="0" smtClean="0"/>
              <a:t> </a:t>
            </a:r>
            <a:r>
              <a:rPr lang="fr-CA" dirty="0" err="1" smtClean="0"/>
              <a:t>someone</a:t>
            </a:r>
            <a:r>
              <a:rPr lang="fr-CA" dirty="0" smtClean="0"/>
              <a:t>, but not </a:t>
            </a:r>
            <a:r>
              <a:rPr lang="fr-CA" dirty="0" err="1" smtClean="0"/>
              <a:t>everyone</a:t>
            </a:r>
            <a:r>
              <a:rPr lang="fr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6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At the </a:t>
            </a:r>
            <a:r>
              <a:rPr lang="fr-CA" dirty="0" err="1" smtClean="0"/>
              <a:t>same</a:t>
            </a:r>
            <a:r>
              <a:rPr lang="fr-CA" dirty="0" smtClean="0"/>
              <a:t> time, </a:t>
            </a:r>
            <a:r>
              <a:rPr lang="fr-CA" dirty="0" err="1" smtClean="0"/>
              <a:t>Russian</a:t>
            </a:r>
            <a:r>
              <a:rPr lang="fr-CA" dirty="0" smtClean="0"/>
              <a:t> –</a:t>
            </a:r>
            <a:r>
              <a:rPr lang="fr-CA" i="1" dirty="0" err="1" smtClean="0"/>
              <a:t>nibud</a:t>
            </a:r>
            <a:r>
              <a:rPr lang="fr-CA" i="1" dirty="0" smtClean="0"/>
              <a:t>’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used</a:t>
            </a:r>
            <a:r>
              <a:rPr lang="fr-CA" dirty="0" smtClean="0"/>
              <a:t> (</a:t>
            </a:r>
            <a:r>
              <a:rPr lang="fr-CA" dirty="0" err="1" smtClean="0"/>
              <a:t>against</a:t>
            </a:r>
            <a:r>
              <a:rPr lang="fr-CA" dirty="0" smtClean="0"/>
              <a:t> the data in </a:t>
            </a:r>
            <a:r>
              <a:rPr lang="fr-CA" dirty="0" err="1" smtClean="0"/>
              <a:t>Haspelmath</a:t>
            </a:r>
            <a:r>
              <a:rPr lang="fr-CA" dirty="0" smtClean="0"/>
              <a:t>) in </a:t>
            </a:r>
            <a:r>
              <a:rPr lang="fr-CA" dirty="0" err="1" smtClean="0"/>
              <a:t>contexts</a:t>
            </a:r>
            <a:r>
              <a:rPr lang="fr-CA" dirty="0" smtClean="0"/>
              <a:t> of </a:t>
            </a:r>
          </a:p>
          <a:p>
            <a:r>
              <a:rPr lang="fr-CA" dirty="0" smtClean="0"/>
              <a:t>free </a:t>
            </a:r>
            <a:r>
              <a:rPr lang="fr-CA" dirty="0" err="1" smtClean="0"/>
              <a:t>choice</a:t>
            </a:r>
            <a:endParaRPr lang="fr-CA" dirty="0" smtClean="0"/>
          </a:p>
          <a:p>
            <a:pPr marL="0" indent="0">
              <a:buNone/>
            </a:pPr>
            <a:r>
              <a:rPr lang="fr-CA" i="1" dirty="0" err="1" smtClean="0"/>
              <a:t>Vozmi</a:t>
            </a:r>
            <a:r>
              <a:rPr lang="fr-CA" i="1" dirty="0" smtClean="0"/>
              <a:t> </a:t>
            </a:r>
            <a:r>
              <a:rPr lang="fr-CA" b="1" i="1" dirty="0" err="1" smtClean="0"/>
              <a:t>kakoy-nibud</a:t>
            </a:r>
            <a:r>
              <a:rPr lang="fr-CA" b="1" i="1" dirty="0" smtClean="0"/>
              <a:t>’</a:t>
            </a:r>
            <a:r>
              <a:rPr lang="fr-CA" i="1" dirty="0" smtClean="0"/>
              <a:t>!</a:t>
            </a:r>
          </a:p>
          <a:p>
            <a:pPr marL="0" indent="0">
              <a:buNone/>
            </a:pPr>
            <a:r>
              <a:rPr lang="fr-CA" dirty="0" err="1" smtClean="0"/>
              <a:t>Take</a:t>
            </a:r>
            <a:r>
              <a:rPr lang="fr-CA" dirty="0" smtClean="0"/>
              <a:t> one (</a:t>
            </a:r>
            <a:r>
              <a:rPr lang="fr-CA" dirty="0" err="1" smtClean="0"/>
              <a:t>anyone</a:t>
            </a:r>
            <a:r>
              <a:rPr lang="fr-CA" dirty="0" smtClean="0"/>
              <a:t>)!</a:t>
            </a:r>
          </a:p>
          <a:p>
            <a:r>
              <a:rPr lang="fr-CA" dirty="0" smtClean="0"/>
              <a:t>Indirect </a:t>
            </a:r>
            <a:r>
              <a:rPr lang="fr-CA" dirty="0" err="1" smtClean="0"/>
              <a:t>negation</a:t>
            </a:r>
            <a:endParaRPr lang="fr-CA" dirty="0" smtClean="0"/>
          </a:p>
          <a:p>
            <a:pPr marL="0" indent="0">
              <a:buNone/>
            </a:pPr>
            <a:r>
              <a:rPr lang="fr-CA" i="1" dirty="0" smtClean="0"/>
              <a:t>Ya ne </a:t>
            </a:r>
            <a:r>
              <a:rPr lang="fr-CA" i="1" dirty="0" err="1" smtClean="0"/>
              <a:t>znau</a:t>
            </a:r>
            <a:r>
              <a:rPr lang="fr-CA" i="1" dirty="0" smtClean="0"/>
              <a:t>, </a:t>
            </a:r>
            <a:r>
              <a:rPr lang="fr-CA" i="1" dirty="0" err="1" smtClean="0"/>
              <a:t>prishol</a:t>
            </a:r>
            <a:r>
              <a:rPr lang="fr-CA" i="1" dirty="0" smtClean="0"/>
              <a:t> li </a:t>
            </a:r>
            <a:r>
              <a:rPr lang="fr-CA" b="1" i="1" dirty="0" err="1" smtClean="0"/>
              <a:t>kto-nibud</a:t>
            </a:r>
            <a:r>
              <a:rPr lang="fr-CA" b="1" i="1" dirty="0" smtClean="0"/>
              <a:t>’</a:t>
            </a:r>
            <a:r>
              <a:rPr lang="fr-CA" i="1" dirty="0" smtClean="0"/>
              <a:t>.</a:t>
            </a:r>
          </a:p>
          <a:p>
            <a:pPr marL="0" indent="0">
              <a:buNone/>
            </a:pPr>
            <a:r>
              <a:rPr lang="fr-CA" dirty="0" smtClean="0"/>
              <a:t>I do not know </a:t>
            </a:r>
            <a:r>
              <a:rPr lang="fr-CA" dirty="0" err="1" smtClean="0"/>
              <a:t>whether</a:t>
            </a:r>
            <a:r>
              <a:rPr lang="fr-CA" dirty="0" smtClean="0"/>
              <a:t> </a:t>
            </a:r>
            <a:r>
              <a:rPr lang="fr-CA" dirty="0" err="1" smtClean="0"/>
              <a:t>someone</a:t>
            </a:r>
            <a:r>
              <a:rPr lang="fr-CA" dirty="0" smtClean="0"/>
              <a:t> came. 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8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 new </a:t>
            </a:r>
            <a:r>
              <a:rPr lang="fr-CA" dirty="0" err="1"/>
              <a:t>semantic</a:t>
            </a:r>
            <a:r>
              <a:rPr lang="fr-CA" dirty="0"/>
              <a:t> </a:t>
            </a:r>
            <a:r>
              <a:rPr lang="fr-CA" dirty="0" err="1"/>
              <a:t>map</a:t>
            </a:r>
            <a:r>
              <a:rPr lang="fr-CA" dirty="0"/>
              <a:t> for –</a:t>
            </a:r>
            <a:r>
              <a:rPr lang="fr-CA" i="1" dirty="0" err="1"/>
              <a:t>nibud</a:t>
            </a:r>
            <a:r>
              <a:rPr lang="fr-CA" i="1" dirty="0"/>
              <a:t>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70" y="1825625"/>
            <a:ext cx="10260859" cy="4351338"/>
          </a:xfrm>
        </p:spPr>
      </p:pic>
    </p:spTree>
    <p:extLst>
      <p:ext uri="{BB962C8B-B14F-4D97-AF65-F5344CB8AC3E}">
        <p14:creationId xmlns:p14="http://schemas.microsoft.com/office/powerpoint/2010/main" val="7352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</a:t>
            </a:r>
            <a:r>
              <a:rPr lang="fr-CA" dirty="0" err="1" smtClean="0"/>
              <a:t>map</a:t>
            </a:r>
            <a:r>
              <a:rPr lang="fr-CA" dirty="0" smtClean="0"/>
              <a:t> for Mano </a:t>
            </a:r>
            <a:r>
              <a:rPr lang="en-US" i="1" dirty="0" err="1" smtClean="0"/>
              <a:t>dōódōo</a:t>
            </a:r>
            <a:r>
              <a:rPr lang="en-US" i="1" dirty="0" smtClean="0"/>
              <a:t>́ </a:t>
            </a:r>
            <a:r>
              <a:rPr lang="en-US" dirty="0" smtClean="0"/>
              <a:t>and </a:t>
            </a:r>
            <a:r>
              <a:rPr lang="en-US" i="1" dirty="0" err="1" smtClean="0"/>
              <a:t>gbu</a:t>
            </a:r>
            <a:r>
              <a:rPr lang="en-US" i="1" dirty="0" smtClean="0"/>
              <a:t>̰́ṵ̀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76" y="1825625"/>
            <a:ext cx="10272248" cy="4351338"/>
          </a:xfrm>
        </p:spPr>
      </p:pic>
    </p:spTree>
    <p:extLst>
      <p:ext uri="{BB962C8B-B14F-4D97-AF65-F5344CB8AC3E}">
        <p14:creationId xmlns:p14="http://schemas.microsoft.com/office/powerpoint/2010/main" val="13358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Negation </a:t>
            </a:r>
            <a:r>
              <a:rPr lang="en-US" dirty="0"/>
              <a:t>in Mano is </a:t>
            </a:r>
            <a:r>
              <a:rPr lang="en-US" b="1" dirty="0"/>
              <a:t>asymmetric: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constructional asymmetry: </a:t>
            </a:r>
            <a:r>
              <a:rPr lang="en-US" dirty="0" err="1"/>
              <a:t>suppletive</a:t>
            </a:r>
            <a:r>
              <a:rPr lang="en-US" dirty="0"/>
              <a:t> paradigms of affirmative and negative markers, different structures of affirmative and negative constructions </a:t>
            </a:r>
          </a:p>
          <a:p>
            <a:pPr lvl="1"/>
            <a:r>
              <a:rPr lang="en-US" dirty="0"/>
              <a:t>paradigmatic asymmetry: the inventory of negative constructions and markers is reduced with respect to the inventory of affirmative constructions and </a:t>
            </a:r>
            <a:r>
              <a:rPr lang="en-US" dirty="0" smtClean="0"/>
              <a:t>markers</a:t>
            </a:r>
          </a:p>
          <a:p>
            <a:pPr lvl="1"/>
            <a:r>
              <a:rPr lang="fr-CA" dirty="0" err="1" smtClean="0"/>
              <a:t>Different</a:t>
            </a:r>
            <a:r>
              <a:rPr lang="fr-CA" dirty="0" smtClean="0"/>
              <a:t> </a:t>
            </a:r>
            <a:r>
              <a:rPr lang="fr-CA" dirty="0" err="1" smtClean="0"/>
              <a:t>behavior</a:t>
            </a:r>
            <a:r>
              <a:rPr lang="fr-CA" dirty="0" smtClean="0"/>
              <a:t> in </a:t>
            </a:r>
            <a:r>
              <a:rPr lang="fr-CA" dirty="0" err="1" smtClean="0"/>
              <a:t>dependent</a:t>
            </a:r>
            <a:r>
              <a:rPr lang="fr-CA" dirty="0" smtClean="0"/>
              <a:t> clauses</a:t>
            </a:r>
          </a:p>
          <a:p>
            <a:r>
              <a:rPr lang="fr-CA" dirty="0" smtClean="0"/>
              <a:t>A </a:t>
            </a:r>
            <a:r>
              <a:rPr lang="fr-CA" dirty="0" err="1" smtClean="0"/>
              <a:t>dedicated</a:t>
            </a:r>
            <a:r>
              <a:rPr lang="fr-CA" dirty="0" smtClean="0"/>
              <a:t> </a:t>
            </a:r>
            <a:r>
              <a:rPr lang="fr-CA" dirty="0" err="1" smtClean="0"/>
              <a:t>highly</a:t>
            </a:r>
            <a:r>
              <a:rPr lang="fr-CA" dirty="0" smtClean="0"/>
              <a:t> </a:t>
            </a:r>
            <a:r>
              <a:rPr lang="fr-CA" dirty="0" err="1" smtClean="0"/>
              <a:t>specified</a:t>
            </a:r>
            <a:r>
              <a:rPr lang="fr-CA" dirty="0" smtClean="0"/>
              <a:t> </a:t>
            </a:r>
            <a:r>
              <a:rPr lang="fr-CA" dirty="0" err="1" smtClean="0"/>
              <a:t>negative</a:t>
            </a:r>
            <a:r>
              <a:rPr lang="fr-CA" dirty="0" smtClean="0"/>
              <a:t> marker: </a:t>
            </a:r>
            <a:r>
              <a:rPr lang="fr-CA" dirty="0" err="1" smtClean="0"/>
              <a:t>negative</a:t>
            </a:r>
            <a:r>
              <a:rPr lang="fr-CA" dirty="0" smtClean="0"/>
              <a:t> </a:t>
            </a:r>
            <a:r>
              <a:rPr lang="fr-CA" dirty="0" err="1" smtClean="0"/>
              <a:t>irrealis</a:t>
            </a:r>
            <a:r>
              <a:rPr lang="fr-CA" dirty="0" smtClean="0"/>
              <a:t> (</a:t>
            </a:r>
            <a:r>
              <a:rPr lang="fr-CA" dirty="0" err="1" smtClean="0"/>
              <a:t>used</a:t>
            </a:r>
            <a:r>
              <a:rPr lang="fr-CA" dirty="0" smtClean="0"/>
              <a:t> in </a:t>
            </a:r>
            <a:r>
              <a:rPr lang="fr-CA" dirty="0" err="1" smtClean="0"/>
              <a:t>irrealis</a:t>
            </a:r>
            <a:r>
              <a:rPr lang="fr-CA" dirty="0" smtClean="0"/>
              <a:t> </a:t>
            </a:r>
            <a:r>
              <a:rPr lang="fr-CA" dirty="0" err="1" smtClean="0"/>
              <a:t>conditional</a:t>
            </a:r>
            <a:r>
              <a:rPr lang="fr-CA" dirty="0" smtClean="0"/>
              <a:t> clauses)</a:t>
            </a:r>
          </a:p>
          <a:p>
            <a:r>
              <a:rPr lang="fr-CA" dirty="0" smtClean="0"/>
              <a:t>Distinction </a:t>
            </a:r>
            <a:r>
              <a:rPr lang="fr-CA" dirty="0" err="1" smtClean="0"/>
              <a:t>between</a:t>
            </a:r>
            <a:r>
              <a:rPr lang="fr-CA" dirty="0" smtClean="0"/>
              <a:t> </a:t>
            </a:r>
            <a:r>
              <a:rPr lang="fr-CA" dirty="0" err="1" smtClean="0"/>
              <a:t>indefinite</a:t>
            </a:r>
            <a:r>
              <a:rPr lang="fr-CA" dirty="0" smtClean="0"/>
              <a:t> </a:t>
            </a:r>
            <a:r>
              <a:rPr lang="fr-CA" dirty="0" err="1" smtClean="0"/>
              <a:t>pronouns</a:t>
            </a:r>
            <a:r>
              <a:rPr lang="fr-CA" dirty="0" smtClean="0"/>
              <a:t> </a:t>
            </a:r>
            <a:r>
              <a:rPr lang="fr-CA" dirty="0" err="1" smtClean="0"/>
              <a:t>used</a:t>
            </a:r>
            <a:r>
              <a:rPr lang="fr-CA" dirty="0" smtClean="0"/>
              <a:t> for partial and full direct </a:t>
            </a:r>
            <a:r>
              <a:rPr lang="fr-CA" dirty="0" err="1" smtClean="0"/>
              <a:t>negation</a:t>
            </a:r>
            <a:r>
              <a:rPr lang="fr-CA" dirty="0" smtClean="0"/>
              <a:t> (</a:t>
            </a:r>
            <a:r>
              <a:rPr lang="fr-CA" dirty="0" err="1" smtClean="0"/>
              <a:t>perhaps</a:t>
            </a:r>
            <a:r>
              <a:rPr lang="fr-CA" dirty="0" smtClean="0"/>
              <a:t>, a </a:t>
            </a:r>
            <a:r>
              <a:rPr lang="fr-CA" dirty="0" err="1" smtClean="0"/>
              <a:t>useful</a:t>
            </a:r>
            <a:r>
              <a:rPr lang="fr-CA" dirty="0" smtClean="0"/>
              <a:t> observation for the </a:t>
            </a:r>
            <a:r>
              <a:rPr lang="fr-CA" dirty="0" err="1" smtClean="0"/>
              <a:t>typology</a:t>
            </a:r>
            <a:r>
              <a:rPr lang="fr-CA" dirty="0" smtClean="0"/>
              <a:t> of </a:t>
            </a:r>
            <a:r>
              <a:rPr lang="fr-CA" dirty="0" err="1" smtClean="0"/>
              <a:t>indefinite</a:t>
            </a:r>
            <a:r>
              <a:rPr lang="fr-CA" dirty="0" smtClean="0"/>
              <a:t> </a:t>
            </a:r>
            <a:r>
              <a:rPr lang="fr-CA" dirty="0" err="1" smtClean="0"/>
              <a:t>pronouns</a:t>
            </a:r>
            <a:r>
              <a:rPr lang="fr-CA" dirty="0" smtClean="0"/>
              <a:t> in </a:t>
            </a:r>
            <a:r>
              <a:rPr lang="fr-CA" dirty="0" err="1" smtClean="0"/>
              <a:t>general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background details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Mano &lt; Southern Mande &lt; Mande &lt; Niger-Congo</a:t>
            </a:r>
          </a:p>
          <a:p>
            <a:r>
              <a:rPr lang="en-US" dirty="0" smtClean="0"/>
              <a:t>~400 000 speakers in Guinea and Liberia</a:t>
            </a:r>
          </a:p>
          <a:p>
            <a:r>
              <a:rPr lang="en-US" dirty="0" smtClean="0"/>
              <a:t>Three tones, rich grammatical tones, especially in verbs</a:t>
            </a:r>
          </a:p>
          <a:p>
            <a:r>
              <a:rPr lang="en-US" dirty="0" smtClean="0"/>
              <a:t>S – AUX – O – V – </a:t>
            </a:r>
            <a:r>
              <a:rPr lang="en-US" dirty="0" smtClean="0"/>
              <a:t>X</a:t>
            </a:r>
          </a:p>
          <a:p>
            <a:r>
              <a:rPr lang="en-US" dirty="0" smtClean="0"/>
              <a:t>AUX</a:t>
            </a:r>
            <a:r>
              <a:rPr lang="en-US" dirty="0" smtClean="0"/>
              <a:t>: </a:t>
            </a:r>
            <a:r>
              <a:rPr lang="en-US" dirty="0" smtClean="0"/>
              <a:t>TAMP </a:t>
            </a:r>
            <a:r>
              <a:rPr lang="en-US" dirty="0" smtClean="0"/>
              <a:t>+ indexing of subject (person and number</a:t>
            </a:r>
            <a:r>
              <a:rPr lang="en-US" dirty="0" smtClean="0"/>
              <a:t>), pro-drop</a:t>
            </a:r>
            <a:endParaRPr lang="en-US" dirty="0" smtClean="0"/>
          </a:p>
          <a:p>
            <a:r>
              <a:rPr lang="en-US" dirty="0" smtClean="0"/>
              <a:t>“linear” TAMP systems </a:t>
            </a:r>
            <a:r>
              <a:rPr lang="en-US" dirty="0"/>
              <a:t>(</a:t>
            </a:r>
            <a:r>
              <a:rPr lang="en-US" dirty="0" err="1"/>
              <a:t>Welmers</a:t>
            </a:r>
            <a:r>
              <a:rPr lang="en-US" dirty="0"/>
              <a:t> 1973: 343</a:t>
            </a:r>
            <a:r>
              <a:rPr lang="en-US" dirty="0" smtClean="0"/>
              <a:t>): the </a:t>
            </a:r>
            <a:r>
              <a:rPr lang="en-US" dirty="0"/>
              <a:t>expression of specific TAMP values is not located in specific markers: it is rather expressed by a construction as a whole which contains auxiliaries together with predicative markers, particles, adverbs and verbs in a particular morphological </a:t>
            </a:r>
            <a:r>
              <a:rPr lang="en-US" dirty="0" smtClean="0"/>
              <a:t>form</a:t>
            </a:r>
          </a:p>
          <a:p>
            <a:r>
              <a:rPr lang="en-US" dirty="0"/>
              <a:t>negation is expressed in copulas, in auxiliaries and in additional predicative markers which are used in certain negative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3620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Haspelmath</a:t>
            </a:r>
            <a:r>
              <a:rPr lang="en-US" dirty="0"/>
              <a:t>, M. (1997). </a:t>
            </a:r>
            <a:r>
              <a:rPr lang="en-US" i="1" dirty="0"/>
              <a:t>Indefinite pronouns. </a:t>
            </a:r>
            <a:r>
              <a:rPr lang="en-US" dirty="0"/>
              <a:t>Oxford: Oxford University Press.</a:t>
            </a:r>
          </a:p>
          <a:p>
            <a:r>
              <a:rPr lang="en-US" dirty="0" err="1"/>
              <a:t>Miestamo</a:t>
            </a:r>
            <a:r>
              <a:rPr lang="en-US" dirty="0"/>
              <a:t>, M. (2005). </a:t>
            </a:r>
            <a:r>
              <a:rPr lang="en-US" i="1" dirty="0"/>
              <a:t>Standard Negation: The Negation of Declarative Verbal Main Clauses in a Typological Perspective</a:t>
            </a:r>
            <a:r>
              <a:rPr lang="en-US" dirty="0"/>
              <a:t>. Walter de </a:t>
            </a:r>
            <a:r>
              <a:rPr lang="en-US" dirty="0" err="1"/>
              <a:t>Gruyter</a:t>
            </a:r>
            <a:r>
              <a:rPr lang="en-US" dirty="0"/>
              <a:t>.</a:t>
            </a:r>
          </a:p>
          <a:p>
            <a:r>
              <a:rPr lang="en-US" dirty="0" err="1"/>
              <a:t>Tatevosov</a:t>
            </a:r>
            <a:r>
              <a:rPr lang="en-US" dirty="0"/>
              <a:t>, S. (2002). </a:t>
            </a:r>
            <a:r>
              <a:rPr lang="en-US" i="1" dirty="0" err="1"/>
              <a:t>Semantika</a:t>
            </a:r>
            <a:r>
              <a:rPr lang="en-US" i="1" dirty="0"/>
              <a:t> </a:t>
            </a:r>
            <a:r>
              <a:rPr lang="en-US" i="1" dirty="0" err="1"/>
              <a:t>sostavlyayushiy</a:t>
            </a:r>
            <a:r>
              <a:rPr lang="en-US" i="1" dirty="0"/>
              <a:t> </a:t>
            </a:r>
            <a:r>
              <a:rPr lang="en-US" i="1" dirty="0" err="1"/>
              <a:t>imennoy</a:t>
            </a:r>
            <a:r>
              <a:rPr lang="en-US" i="1" dirty="0"/>
              <a:t> </a:t>
            </a:r>
            <a:r>
              <a:rPr lang="en-US" i="1" dirty="0" err="1"/>
              <a:t>gruppy</a:t>
            </a:r>
            <a:r>
              <a:rPr lang="en-US" i="1" dirty="0"/>
              <a:t>: </a:t>
            </a:r>
            <a:r>
              <a:rPr lang="en-US" i="1" dirty="0" err="1"/>
              <a:t>kvantornye</a:t>
            </a:r>
            <a:r>
              <a:rPr lang="en-US" i="1" dirty="0"/>
              <a:t> </a:t>
            </a:r>
            <a:r>
              <a:rPr lang="en-US" i="1" dirty="0" err="1"/>
              <a:t>slova</a:t>
            </a:r>
            <a:r>
              <a:rPr lang="en-US" dirty="0"/>
              <a:t>. Moscow: IMLI RAN.</a:t>
            </a:r>
          </a:p>
          <a:p>
            <a:r>
              <a:rPr lang="en-US" dirty="0" err="1"/>
              <a:t>Welmers</a:t>
            </a:r>
            <a:r>
              <a:rPr lang="en-US" dirty="0"/>
              <a:t>, W. E. (1973). </a:t>
            </a:r>
            <a:r>
              <a:rPr lang="en-US" i="1" dirty="0"/>
              <a:t>African language structures</a:t>
            </a:r>
            <a:r>
              <a:rPr lang="en-US" dirty="0"/>
              <a:t>. Berkeley: University of California Press.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Main </a:t>
            </a:r>
            <a:r>
              <a:rPr lang="en-US" dirty="0" smtClean="0"/>
              <a:t>TAMP</a:t>
            </a:r>
            <a:r>
              <a:rPr lang="fr-CA" dirty="0" smtClean="0"/>
              <a:t> constructions in Mano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2021"/>
            <a:ext cx="10515600" cy="3618546"/>
          </a:xfrm>
        </p:spPr>
      </p:pic>
    </p:spTree>
    <p:extLst>
      <p:ext uri="{BB962C8B-B14F-4D97-AF65-F5344CB8AC3E}">
        <p14:creationId xmlns:p14="http://schemas.microsoft.com/office/powerpoint/2010/main" val="19252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 t="-1385" r="29093" b="12580"/>
          <a:stretch/>
        </p:blipFill>
        <p:spPr>
          <a:xfrm>
            <a:off x="4540623" y="570100"/>
            <a:ext cx="3290048" cy="61122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 flipV="1">
            <a:off x="5146636" y="1556683"/>
            <a:ext cx="662493" cy="53788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4024" y="3173506"/>
            <a:ext cx="2097741" cy="90543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88424" y="5208494"/>
            <a:ext cx="519952" cy="40341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9765" y="5816882"/>
            <a:ext cx="457200" cy="36008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Copulas and auxiliaries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Affirmative copulas: </a:t>
            </a:r>
            <a:r>
              <a:rPr lang="en-US" i="1" dirty="0" err="1" smtClean="0"/>
              <a:t>lɛ</a:t>
            </a:r>
            <a:r>
              <a:rPr lang="en-US" i="1" dirty="0" smtClean="0"/>
              <a:t>̄ </a:t>
            </a:r>
            <a:r>
              <a:rPr lang="en-US" dirty="0" smtClean="0"/>
              <a:t>(general)</a:t>
            </a:r>
            <a:r>
              <a:rPr lang="en-US" i="1" dirty="0" smtClean="0"/>
              <a:t>, </a:t>
            </a:r>
            <a:r>
              <a:rPr lang="en-US" i="1" dirty="0" err="1" smtClean="0"/>
              <a:t>wɔ</a:t>
            </a:r>
            <a:r>
              <a:rPr lang="en-US" i="1" dirty="0" smtClean="0"/>
              <a:t>́ </a:t>
            </a:r>
            <a:r>
              <a:rPr lang="en-US" dirty="0" smtClean="0"/>
              <a:t>(presentative, visible/invisible)</a:t>
            </a:r>
            <a:r>
              <a:rPr lang="en-US" i="1" dirty="0" smtClean="0"/>
              <a:t>, </a:t>
            </a:r>
            <a:r>
              <a:rPr lang="en-US" i="1" dirty="0" err="1" smtClean="0"/>
              <a:t>gɛ</a:t>
            </a:r>
            <a:r>
              <a:rPr lang="en-US" i="1" dirty="0" smtClean="0"/>
              <a:t>̰̀ </a:t>
            </a:r>
            <a:r>
              <a:rPr lang="en-US" dirty="0" smtClean="0"/>
              <a:t>(presentative, visible)</a:t>
            </a:r>
          </a:p>
          <a:p>
            <a:r>
              <a:rPr lang="en-US" dirty="0" smtClean="0"/>
              <a:t>Negative copula: </a:t>
            </a:r>
            <a:r>
              <a:rPr lang="en-US" i="1" dirty="0" err="1" smtClean="0"/>
              <a:t>wɔ</a:t>
            </a:r>
            <a:r>
              <a:rPr lang="en-US" i="1" dirty="0" smtClean="0"/>
              <a:t>́</a:t>
            </a:r>
            <a:endParaRPr lang="ru-RU" i="1" dirty="0" smtClean="0"/>
          </a:p>
          <a:p>
            <a:endParaRPr lang="en-US" i="1" dirty="0" smtClean="0"/>
          </a:p>
          <a:p>
            <a:r>
              <a:rPr lang="en-US" dirty="0" smtClean="0"/>
              <a:t>Series of </a:t>
            </a:r>
            <a:r>
              <a:rPr lang="en-US" dirty="0" smtClean="0"/>
              <a:t>auxiliaries: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EXI (existential), PST (past), PRF (perfect), IPFV (imperfective), CONJ (conjunctive), </a:t>
            </a:r>
            <a:r>
              <a:rPr lang="en-US" b="1" dirty="0" smtClean="0"/>
              <a:t>NEG (negative), PROH (prohibitive), </a:t>
            </a:r>
            <a:r>
              <a:rPr lang="en-US" dirty="0" smtClean="0"/>
              <a:t>SUBJ (subjunctive), PROSP (prospective), DUB (dubitative)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predications-1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7" y="1690688"/>
            <a:ext cx="8968726" cy="43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Non-verbal predications-2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91" y="1537681"/>
            <a:ext cx="8309397" cy="42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840" y="2737874"/>
            <a:ext cx="7647751" cy="15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764</Words>
  <Application>Microsoft Office PowerPoint</Application>
  <PresentationFormat>Widescreen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Negation in Mano, Southern Mande</vt:lpstr>
      <vt:lpstr>PowerPoint Presentation</vt:lpstr>
      <vt:lpstr>Basic background details </vt:lpstr>
      <vt:lpstr>Main TAMP constructions in Mano</vt:lpstr>
      <vt:lpstr>PowerPoint Presentation</vt:lpstr>
      <vt:lpstr>Copulas and auxiliaries</vt:lpstr>
      <vt:lpstr>Non-verbal predications-1</vt:lpstr>
      <vt:lpstr>Non-verbal predications-2</vt:lpstr>
      <vt:lpstr>Imperfective</vt:lpstr>
      <vt:lpstr>Presentatives</vt:lpstr>
      <vt:lpstr>Resultatives</vt:lpstr>
      <vt:lpstr>Non-verbal predications + imperfective + resultative: summary</vt:lpstr>
      <vt:lpstr>Negation in declaratives</vt:lpstr>
      <vt:lpstr>Asymmetry in declaratives</vt:lpstr>
      <vt:lpstr>Negation in non-declaratives</vt:lpstr>
      <vt:lpstr>Negation in dependent clauses: relative clauses</vt:lpstr>
      <vt:lpstr>Bonus interesting features</vt:lpstr>
      <vt:lpstr>Negative conditionals (irrealis)</vt:lpstr>
      <vt:lpstr>Negation and indefinite pronouns</vt:lpstr>
      <vt:lpstr>Indefinite pronouns indirect negation</vt:lpstr>
      <vt:lpstr>Indefinite pronouns direct negation</vt:lpstr>
      <vt:lpstr>Comparative</vt:lpstr>
      <vt:lpstr>PowerPoint Presentation</vt:lpstr>
      <vt:lpstr>New semantic map of quantifiers</vt:lpstr>
      <vt:lpstr>PowerPoint Presentation</vt:lpstr>
      <vt:lpstr>PowerPoint Presentation</vt:lpstr>
      <vt:lpstr>A new semantic map for –nibud’</vt:lpstr>
      <vt:lpstr>A map for Mano dōódōó and gbṵ́ṵ̀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Negation in Mano, Southern Mande</dc:title>
  <dc:creator>maria</dc:creator>
  <cp:lastModifiedBy>maria</cp:lastModifiedBy>
  <cp:revision>30</cp:revision>
  <dcterms:created xsi:type="dcterms:W3CDTF">2018-08-21T15:51:42Z</dcterms:created>
  <dcterms:modified xsi:type="dcterms:W3CDTF">2018-09-05T12:28:20Z</dcterms:modified>
</cp:coreProperties>
</file>