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78" r:id="rId5"/>
    <p:sldId id="294" r:id="rId6"/>
    <p:sldId id="290" r:id="rId7"/>
    <p:sldId id="260" r:id="rId8"/>
    <p:sldId id="265" r:id="rId9"/>
    <p:sldId id="276" r:id="rId10"/>
    <p:sldId id="271" r:id="rId11"/>
    <p:sldId id="295" r:id="rId12"/>
    <p:sldId id="283" r:id="rId13"/>
    <p:sldId id="281" r:id="rId14"/>
    <p:sldId id="279" r:id="rId15"/>
    <p:sldId id="282" r:id="rId16"/>
    <p:sldId id="287" r:id="rId17"/>
    <p:sldId id="288" r:id="rId18"/>
    <p:sldId id="280" r:id="rId19"/>
    <p:sldId id="301" r:id="rId20"/>
    <p:sldId id="284" r:id="rId21"/>
    <p:sldId id="304" r:id="rId22"/>
    <p:sldId id="292" r:id="rId23"/>
    <p:sldId id="285" r:id="rId24"/>
    <p:sldId id="297" r:id="rId25"/>
    <p:sldId id="293" r:id="rId26"/>
    <p:sldId id="274" r:id="rId27"/>
    <p:sldId id="275" r:id="rId28"/>
    <p:sldId id="300" r:id="rId29"/>
    <p:sldId id="296" r:id="rId30"/>
    <p:sldId id="289" r:id="rId31"/>
    <p:sldId id="302" r:id="rId32"/>
    <p:sldId id="291" r:id="rId33"/>
    <p:sldId id="303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çoise Rose" initials="" lastIdx="5" clrIdx="0"/>
  <p:cmAuthor id="2" name="Françoise Rose" initials="FR" lastIdx="1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201" autoAdjust="0"/>
  </p:normalViewPr>
  <p:slideViewPr>
    <p:cSldViewPr snapToGrid="0">
      <p:cViewPr varScale="1">
        <p:scale>
          <a:sx n="66" d="100"/>
          <a:sy n="66" d="100"/>
        </p:scale>
        <p:origin x="9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A5508-25CF-41FD-AD98-EB8E1DE1C2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66FBDDE-FEDF-4E25-8A36-B9049FB69A96}">
      <dgm:prSet phldrT="[Texte]"/>
      <dgm:spPr/>
      <dgm:t>
        <a:bodyPr/>
        <a:lstStyle/>
        <a:p>
          <a:r>
            <a:rPr lang="fr-FR" dirty="0" err="1" smtClean="0"/>
            <a:t>nouns</a:t>
          </a:r>
          <a:endParaRPr lang="fr-FR" dirty="0"/>
        </a:p>
      </dgm:t>
    </dgm:pt>
    <dgm:pt modelId="{C72F175E-A1FF-4536-8D09-86945F0025FC}" type="parTrans" cxnId="{5B73725F-D29D-4A7D-A3F1-D9A2960ECCE2}">
      <dgm:prSet/>
      <dgm:spPr/>
      <dgm:t>
        <a:bodyPr/>
        <a:lstStyle/>
        <a:p>
          <a:endParaRPr lang="fr-FR"/>
        </a:p>
      </dgm:t>
    </dgm:pt>
    <dgm:pt modelId="{125EB419-9235-474D-AF76-AE8C68840D5D}" type="sibTrans" cxnId="{5B73725F-D29D-4A7D-A3F1-D9A2960ECCE2}">
      <dgm:prSet/>
      <dgm:spPr/>
      <dgm:t>
        <a:bodyPr/>
        <a:lstStyle/>
        <a:p>
          <a:endParaRPr lang="fr-FR"/>
        </a:p>
      </dgm:t>
    </dgm:pt>
    <dgm:pt modelId="{7A6AE119-4DFE-491F-9BB4-1A6BD6B57CC4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smtClean="0"/>
            <a:t>applicative</a:t>
          </a:r>
          <a:endParaRPr lang="fr-FR" dirty="0"/>
        </a:p>
      </dgm:t>
    </dgm:pt>
    <dgm:pt modelId="{273405A6-54A3-4A8C-83D3-8C8A21DC6D7B}" type="parTrans" cxnId="{B1C2E806-8944-42B2-A761-78ECE9467A18}">
      <dgm:prSet/>
      <dgm:spPr/>
      <dgm:t>
        <a:bodyPr/>
        <a:lstStyle/>
        <a:p>
          <a:endParaRPr lang="fr-FR"/>
        </a:p>
      </dgm:t>
    </dgm:pt>
    <dgm:pt modelId="{11B21CE1-23B2-4523-9FA5-C6F29CE28829}" type="sibTrans" cxnId="{B1C2E806-8944-42B2-A761-78ECE9467A18}">
      <dgm:prSet/>
      <dgm:spPr/>
      <dgm:t>
        <a:bodyPr/>
        <a:lstStyle/>
        <a:p>
          <a:endParaRPr lang="fr-FR"/>
        </a:p>
      </dgm:t>
    </dgm:pt>
    <dgm:pt modelId="{F3AE83FE-A1D1-435C-BCAB-91BDBB93EEC2}">
      <dgm:prSet phldrT="[Texte]"/>
      <dgm:spPr/>
      <dgm:t>
        <a:bodyPr/>
        <a:lstStyle/>
        <a:p>
          <a:r>
            <a:rPr lang="fr-FR" dirty="0" err="1" smtClean="0"/>
            <a:t>incorporated</a:t>
          </a:r>
          <a:r>
            <a:rPr lang="fr-FR" dirty="0" smtClean="0"/>
            <a:t> body-parts </a:t>
          </a:r>
          <a:r>
            <a:rPr lang="fr-FR" dirty="0" err="1" smtClean="0"/>
            <a:t>with</a:t>
          </a:r>
          <a:r>
            <a:rPr lang="fr-FR" dirty="0" smtClean="0"/>
            <a:t> </a:t>
          </a:r>
          <a:r>
            <a:rPr lang="fr-FR" dirty="0" err="1" smtClean="0"/>
            <a:t>external</a:t>
          </a:r>
          <a:r>
            <a:rPr lang="fr-FR" dirty="0" smtClean="0"/>
            <a:t> </a:t>
          </a:r>
          <a:r>
            <a:rPr lang="fr-FR" dirty="0" err="1" smtClean="0"/>
            <a:t>possessor</a:t>
          </a:r>
          <a:endParaRPr lang="fr-FR" dirty="0"/>
        </a:p>
      </dgm:t>
    </dgm:pt>
    <dgm:pt modelId="{7CA4EDED-9F8A-44B1-AF3F-20728232CC62}" type="parTrans" cxnId="{233824DC-7004-46E9-A631-96FFB587847C}">
      <dgm:prSet/>
      <dgm:spPr/>
      <dgm:t>
        <a:bodyPr/>
        <a:lstStyle/>
        <a:p>
          <a:endParaRPr lang="fr-FR"/>
        </a:p>
      </dgm:t>
    </dgm:pt>
    <dgm:pt modelId="{2EAF2131-5FA4-4745-83AC-7E3F13C3E7D4}" type="sibTrans" cxnId="{233824DC-7004-46E9-A631-96FFB587847C}">
      <dgm:prSet/>
      <dgm:spPr/>
      <dgm:t>
        <a:bodyPr/>
        <a:lstStyle/>
        <a:p>
          <a:endParaRPr lang="fr-FR"/>
        </a:p>
      </dgm:t>
    </dgm:pt>
    <dgm:pt modelId="{7EDEFC63-E838-4883-91F0-CD612C95EE5F}" type="pres">
      <dgm:prSet presAssocID="{AB7A5508-25CF-41FD-AD98-EB8E1DE1C2E0}" presName="Name0" presStyleCnt="0">
        <dgm:presLayoutVars>
          <dgm:dir/>
          <dgm:animLvl val="lvl"/>
          <dgm:resizeHandles val="exact"/>
        </dgm:presLayoutVars>
      </dgm:prSet>
      <dgm:spPr/>
    </dgm:pt>
    <dgm:pt modelId="{53F6BF5C-72B9-4A3A-AE05-A7FCDC43AF4D}" type="pres">
      <dgm:prSet presAssocID="{866FBDDE-FEDF-4E25-8A36-B9049FB69A9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C74F9-54E1-4803-81CB-B5D140DC1238}" type="pres">
      <dgm:prSet presAssocID="{125EB419-9235-474D-AF76-AE8C68840D5D}" presName="parTxOnlySpace" presStyleCnt="0"/>
      <dgm:spPr/>
    </dgm:pt>
    <dgm:pt modelId="{AD028B3B-3A99-4CEF-87EC-A1966544146D}" type="pres">
      <dgm:prSet presAssocID="{F3AE83FE-A1D1-435C-BCAB-91BDBB93EEC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6CDCAF-01F3-470B-87AD-DB541A4E3CC3}" type="pres">
      <dgm:prSet presAssocID="{2EAF2131-5FA4-4745-83AC-7E3F13C3E7D4}" presName="parTxOnlySpace" presStyleCnt="0"/>
      <dgm:spPr/>
    </dgm:pt>
    <dgm:pt modelId="{225B6B3F-228C-4458-ACA2-77AC0F8D49D8}" type="pres">
      <dgm:prSet presAssocID="{7A6AE119-4DFE-491F-9BB4-1A6BD6B57CC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E96827-CA8E-4FAF-AB4D-8A28740BBAC4}" type="presOf" srcId="{866FBDDE-FEDF-4E25-8A36-B9049FB69A96}" destId="{53F6BF5C-72B9-4A3A-AE05-A7FCDC43AF4D}" srcOrd="0" destOrd="0" presId="urn:microsoft.com/office/officeart/2005/8/layout/chevron1"/>
    <dgm:cxn modelId="{233824DC-7004-46E9-A631-96FFB587847C}" srcId="{AB7A5508-25CF-41FD-AD98-EB8E1DE1C2E0}" destId="{F3AE83FE-A1D1-435C-BCAB-91BDBB93EEC2}" srcOrd="1" destOrd="0" parTransId="{7CA4EDED-9F8A-44B1-AF3F-20728232CC62}" sibTransId="{2EAF2131-5FA4-4745-83AC-7E3F13C3E7D4}"/>
    <dgm:cxn modelId="{B1C2E806-8944-42B2-A761-78ECE9467A18}" srcId="{AB7A5508-25CF-41FD-AD98-EB8E1DE1C2E0}" destId="{7A6AE119-4DFE-491F-9BB4-1A6BD6B57CC4}" srcOrd="2" destOrd="0" parTransId="{273405A6-54A3-4A8C-83D3-8C8A21DC6D7B}" sibTransId="{11B21CE1-23B2-4523-9FA5-C6F29CE28829}"/>
    <dgm:cxn modelId="{6D92C779-38B0-475D-AC16-9E2960941C83}" type="presOf" srcId="{7A6AE119-4DFE-491F-9BB4-1A6BD6B57CC4}" destId="{225B6B3F-228C-4458-ACA2-77AC0F8D49D8}" srcOrd="0" destOrd="0" presId="urn:microsoft.com/office/officeart/2005/8/layout/chevron1"/>
    <dgm:cxn modelId="{5B73725F-D29D-4A7D-A3F1-D9A2960ECCE2}" srcId="{AB7A5508-25CF-41FD-AD98-EB8E1DE1C2E0}" destId="{866FBDDE-FEDF-4E25-8A36-B9049FB69A96}" srcOrd="0" destOrd="0" parTransId="{C72F175E-A1FF-4536-8D09-86945F0025FC}" sibTransId="{125EB419-9235-474D-AF76-AE8C68840D5D}"/>
    <dgm:cxn modelId="{3794A3D5-88CF-4886-99AE-86CC6E8A7E8A}" type="presOf" srcId="{F3AE83FE-A1D1-435C-BCAB-91BDBB93EEC2}" destId="{AD028B3B-3A99-4CEF-87EC-A1966544146D}" srcOrd="0" destOrd="0" presId="urn:microsoft.com/office/officeart/2005/8/layout/chevron1"/>
    <dgm:cxn modelId="{B637F627-81F2-4B6C-9B6F-D5C6FBDF53C1}" type="presOf" srcId="{AB7A5508-25CF-41FD-AD98-EB8E1DE1C2E0}" destId="{7EDEFC63-E838-4883-91F0-CD612C95EE5F}" srcOrd="0" destOrd="0" presId="urn:microsoft.com/office/officeart/2005/8/layout/chevron1"/>
    <dgm:cxn modelId="{94160821-39D7-4FA4-9A5B-DEEBFD4ADC31}" type="presParOf" srcId="{7EDEFC63-E838-4883-91F0-CD612C95EE5F}" destId="{53F6BF5C-72B9-4A3A-AE05-A7FCDC43AF4D}" srcOrd="0" destOrd="0" presId="urn:microsoft.com/office/officeart/2005/8/layout/chevron1"/>
    <dgm:cxn modelId="{84396248-CABC-4204-BE5C-F7E59A8E53E8}" type="presParOf" srcId="{7EDEFC63-E838-4883-91F0-CD612C95EE5F}" destId="{021C74F9-54E1-4803-81CB-B5D140DC1238}" srcOrd="1" destOrd="0" presId="urn:microsoft.com/office/officeart/2005/8/layout/chevron1"/>
    <dgm:cxn modelId="{293828AF-FB62-4B9E-8A45-66D90EFF6392}" type="presParOf" srcId="{7EDEFC63-E838-4883-91F0-CD612C95EE5F}" destId="{AD028B3B-3A99-4CEF-87EC-A1966544146D}" srcOrd="2" destOrd="0" presId="urn:microsoft.com/office/officeart/2005/8/layout/chevron1"/>
    <dgm:cxn modelId="{D497025D-B0DF-49F4-A3B8-3CCFD345DA40}" type="presParOf" srcId="{7EDEFC63-E838-4883-91F0-CD612C95EE5F}" destId="{F26CDCAF-01F3-470B-87AD-DB541A4E3CC3}" srcOrd="3" destOrd="0" presId="urn:microsoft.com/office/officeart/2005/8/layout/chevron1"/>
    <dgm:cxn modelId="{3D43A0F7-2C9B-4E2B-914B-9F02BDE24229}" type="presParOf" srcId="{7EDEFC63-E838-4883-91F0-CD612C95EE5F}" destId="{225B6B3F-228C-4458-ACA2-77AC0F8D49D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A5508-25CF-41FD-AD98-EB8E1DE1C2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66FBDDE-FEDF-4E25-8A36-B9049FB69A96}">
      <dgm:prSet phldrT="[Texte]"/>
      <dgm:spPr/>
      <dgm:t>
        <a:bodyPr/>
        <a:lstStyle/>
        <a:p>
          <a:r>
            <a:rPr lang="fr-FR" dirty="0" err="1" smtClean="0"/>
            <a:t>nouns</a:t>
          </a:r>
          <a:endParaRPr lang="fr-FR" dirty="0"/>
        </a:p>
      </dgm:t>
    </dgm:pt>
    <dgm:pt modelId="{C72F175E-A1FF-4536-8D09-86945F0025FC}" type="parTrans" cxnId="{5B73725F-D29D-4A7D-A3F1-D9A2960ECCE2}">
      <dgm:prSet/>
      <dgm:spPr/>
      <dgm:t>
        <a:bodyPr/>
        <a:lstStyle/>
        <a:p>
          <a:endParaRPr lang="fr-FR"/>
        </a:p>
      </dgm:t>
    </dgm:pt>
    <dgm:pt modelId="{125EB419-9235-474D-AF76-AE8C68840D5D}" type="sibTrans" cxnId="{5B73725F-D29D-4A7D-A3F1-D9A2960ECCE2}">
      <dgm:prSet/>
      <dgm:spPr/>
      <dgm:t>
        <a:bodyPr/>
        <a:lstStyle/>
        <a:p>
          <a:endParaRPr lang="fr-FR"/>
        </a:p>
      </dgm:t>
    </dgm:pt>
    <dgm:pt modelId="{7A6AE119-4DFE-491F-9BB4-1A6BD6B57CC4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smtClean="0"/>
            <a:t>applicative</a:t>
          </a:r>
          <a:endParaRPr lang="fr-FR" dirty="0"/>
        </a:p>
      </dgm:t>
    </dgm:pt>
    <dgm:pt modelId="{273405A6-54A3-4A8C-83D3-8C8A21DC6D7B}" type="parTrans" cxnId="{B1C2E806-8944-42B2-A761-78ECE9467A18}">
      <dgm:prSet/>
      <dgm:spPr/>
      <dgm:t>
        <a:bodyPr/>
        <a:lstStyle/>
        <a:p>
          <a:endParaRPr lang="fr-FR"/>
        </a:p>
      </dgm:t>
    </dgm:pt>
    <dgm:pt modelId="{11B21CE1-23B2-4523-9FA5-C6F29CE28829}" type="sibTrans" cxnId="{B1C2E806-8944-42B2-A761-78ECE9467A18}">
      <dgm:prSet/>
      <dgm:spPr/>
      <dgm:t>
        <a:bodyPr/>
        <a:lstStyle/>
        <a:p>
          <a:endParaRPr lang="fr-FR"/>
        </a:p>
      </dgm:t>
    </dgm:pt>
    <dgm:pt modelId="{7EDEFC63-E838-4883-91F0-CD612C95EE5F}" type="pres">
      <dgm:prSet presAssocID="{AB7A5508-25CF-41FD-AD98-EB8E1DE1C2E0}" presName="Name0" presStyleCnt="0">
        <dgm:presLayoutVars>
          <dgm:dir/>
          <dgm:animLvl val="lvl"/>
          <dgm:resizeHandles val="exact"/>
        </dgm:presLayoutVars>
      </dgm:prSet>
      <dgm:spPr/>
    </dgm:pt>
    <dgm:pt modelId="{53F6BF5C-72B9-4A3A-AE05-A7FCDC43AF4D}" type="pres">
      <dgm:prSet presAssocID="{866FBDDE-FEDF-4E25-8A36-B9049FB69A96}" presName="parTxOnly" presStyleLbl="node1" presStyleIdx="0" presStyleCnt="2" custLinFactNeighborX="1107" custLinFactNeighborY="-24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C74F9-54E1-4803-81CB-B5D140DC1238}" type="pres">
      <dgm:prSet presAssocID="{125EB419-9235-474D-AF76-AE8C68840D5D}" presName="parTxOnlySpace" presStyleCnt="0"/>
      <dgm:spPr/>
    </dgm:pt>
    <dgm:pt modelId="{225B6B3F-228C-4458-ACA2-77AC0F8D49D8}" type="pres">
      <dgm:prSet presAssocID="{7A6AE119-4DFE-491F-9BB4-1A6BD6B57CC4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C2E806-8944-42B2-A761-78ECE9467A18}" srcId="{AB7A5508-25CF-41FD-AD98-EB8E1DE1C2E0}" destId="{7A6AE119-4DFE-491F-9BB4-1A6BD6B57CC4}" srcOrd="1" destOrd="0" parTransId="{273405A6-54A3-4A8C-83D3-8C8A21DC6D7B}" sibTransId="{11B21CE1-23B2-4523-9FA5-C6F29CE28829}"/>
    <dgm:cxn modelId="{A0DFF96B-2DB1-4978-B62D-420C8853A832}" type="presOf" srcId="{AB7A5508-25CF-41FD-AD98-EB8E1DE1C2E0}" destId="{7EDEFC63-E838-4883-91F0-CD612C95EE5F}" srcOrd="0" destOrd="0" presId="urn:microsoft.com/office/officeart/2005/8/layout/chevron1"/>
    <dgm:cxn modelId="{ECD990EA-0488-4530-B6D2-99779D73842D}" type="presOf" srcId="{7A6AE119-4DFE-491F-9BB4-1A6BD6B57CC4}" destId="{225B6B3F-228C-4458-ACA2-77AC0F8D49D8}" srcOrd="0" destOrd="0" presId="urn:microsoft.com/office/officeart/2005/8/layout/chevron1"/>
    <dgm:cxn modelId="{5B73725F-D29D-4A7D-A3F1-D9A2960ECCE2}" srcId="{AB7A5508-25CF-41FD-AD98-EB8E1DE1C2E0}" destId="{866FBDDE-FEDF-4E25-8A36-B9049FB69A96}" srcOrd="0" destOrd="0" parTransId="{C72F175E-A1FF-4536-8D09-86945F0025FC}" sibTransId="{125EB419-9235-474D-AF76-AE8C68840D5D}"/>
    <dgm:cxn modelId="{56EC7D82-E719-4453-8439-4AB5ADA832C0}" type="presOf" srcId="{866FBDDE-FEDF-4E25-8A36-B9049FB69A96}" destId="{53F6BF5C-72B9-4A3A-AE05-A7FCDC43AF4D}" srcOrd="0" destOrd="0" presId="urn:microsoft.com/office/officeart/2005/8/layout/chevron1"/>
    <dgm:cxn modelId="{3D0DB6C6-95F2-4B00-9BC9-AFD093AC2304}" type="presParOf" srcId="{7EDEFC63-E838-4883-91F0-CD612C95EE5F}" destId="{53F6BF5C-72B9-4A3A-AE05-A7FCDC43AF4D}" srcOrd="0" destOrd="0" presId="urn:microsoft.com/office/officeart/2005/8/layout/chevron1"/>
    <dgm:cxn modelId="{5BF44B97-F141-4F69-8731-BF4B63318CD7}" type="presParOf" srcId="{7EDEFC63-E838-4883-91F0-CD612C95EE5F}" destId="{021C74F9-54E1-4803-81CB-B5D140DC1238}" srcOrd="1" destOrd="0" presId="urn:microsoft.com/office/officeart/2005/8/layout/chevron1"/>
    <dgm:cxn modelId="{A7F33C42-2D80-4E60-89D6-62952438BA26}" type="presParOf" srcId="{7EDEFC63-E838-4883-91F0-CD612C95EE5F}" destId="{225B6B3F-228C-4458-ACA2-77AC0F8D49D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A5508-25CF-41FD-AD98-EB8E1DE1C2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68EFBCC-24DD-4A71-A05E-64CFDE4A8A9E}">
      <dgm:prSet phldrT="[Texte]"/>
      <dgm:spPr/>
      <dgm:t>
        <a:bodyPr/>
        <a:lstStyle/>
        <a:p>
          <a:r>
            <a:rPr lang="fr-FR" dirty="0" err="1" smtClean="0"/>
            <a:t>classifiers</a:t>
          </a:r>
          <a:endParaRPr lang="fr-FR" dirty="0"/>
        </a:p>
      </dgm:t>
    </dgm:pt>
    <dgm:pt modelId="{54BB2454-F1E2-4336-BF86-E115E1D95FC6}" type="parTrans" cxnId="{1D20986E-C13B-4D38-BD33-3E3A19FDDEB5}">
      <dgm:prSet/>
      <dgm:spPr/>
      <dgm:t>
        <a:bodyPr/>
        <a:lstStyle/>
        <a:p>
          <a:endParaRPr lang="fr-FR"/>
        </a:p>
      </dgm:t>
    </dgm:pt>
    <dgm:pt modelId="{169336AD-3659-44C2-BDFC-D8978CA8516D}" type="sibTrans" cxnId="{1D20986E-C13B-4D38-BD33-3E3A19FDDEB5}">
      <dgm:prSet/>
      <dgm:spPr/>
      <dgm:t>
        <a:bodyPr/>
        <a:lstStyle/>
        <a:p>
          <a:endParaRPr lang="fr-FR"/>
        </a:p>
      </dgm:t>
    </dgm:pt>
    <dgm:pt modelId="{7A6AE119-4DFE-491F-9BB4-1A6BD6B57CC4}">
      <dgm:prSet phldrT="[Texte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applicative</a:t>
          </a:r>
          <a:endParaRPr lang="fr-FR" dirty="0"/>
        </a:p>
      </dgm:t>
    </dgm:pt>
    <dgm:pt modelId="{273405A6-54A3-4A8C-83D3-8C8A21DC6D7B}" type="parTrans" cxnId="{B1C2E806-8944-42B2-A761-78ECE9467A18}">
      <dgm:prSet/>
      <dgm:spPr/>
      <dgm:t>
        <a:bodyPr/>
        <a:lstStyle/>
        <a:p>
          <a:endParaRPr lang="fr-FR"/>
        </a:p>
      </dgm:t>
    </dgm:pt>
    <dgm:pt modelId="{11B21CE1-23B2-4523-9FA5-C6F29CE28829}" type="sibTrans" cxnId="{B1C2E806-8944-42B2-A761-78ECE9467A18}">
      <dgm:prSet/>
      <dgm:spPr/>
      <dgm:t>
        <a:bodyPr/>
        <a:lstStyle/>
        <a:p>
          <a:endParaRPr lang="fr-FR"/>
        </a:p>
      </dgm:t>
    </dgm:pt>
    <dgm:pt modelId="{8DEAE956-ACA5-4951-92D2-D31F9793E615}">
      <dgm:prSet phldrT="[Texte]"/>
      <dgm:spPr/>
      <dgm:t>
        <a:bodyPr/>
        <a:lstStyle/>
        <a:p>
          <a:r>
            <a:rPr lang="fr-FR" dirty="0" smtClean="0"/>
            <a:t>Oblique</a:t>
          </a:r>
          <a:r>
            <a:rPr lang="fr-FR" baseline="0" dirty="0" smtClean="0"/>
            <a:t> classifier // Object classifier</a:t>
          </a:r>
          <a:endParaRPr lang="fr-FR" dirty="0"/>
        </a:p>
      </dgm:t>
    </dgm:pt>
    <dgm:pt modelId="{71BDF2E8-AE1E-4E18-A96D-EE6ED9394B44}" type="parTrans" cxnId="{A9F3B6E6-2B85-4F83-9CB9-82FEFC75FAAC}">
      <dgm:prSet/>
      <dgm:spPr/>
      <dgm:t>
        <a:bodyPr/>
        <a:lstStyle/>
        <a:p>
          <a:endParaRPr lang="fr-FR"/>
        </a:p>
      </dgm:t>
    </dgm:pt>
    <dgm:pt modelId="{20B6DC3A-CFC3-429B-839A-7AB515566DCB}" type="sibTrans" cxnId="{A9F3B6E6-2B85-4F83-9CB9-82FEFC75FAAC}">
      <dgm:prSet/>
      <dgm:spPr/>
      <dgm:t>
        <a:bodyPr/>
        <a:lstStyle/>
        <a:p>
          <a:endParaRPr lang="fr-FR"/>
        </a:p>
      </dgm:t>
    </dgm:pt>
    <dgm:pt modelId="{7EDEFC63-E838-4883-91F0-CD612C95EE5F}" type="pres">
      <dgm:prSet presAssocID="{AB7A5508-25CF-41FD-AD98-EB8E1DE1C2E0}" presName="Name0" presStyleCnt="0">
        <dgm:presLayoutVars>
          <dgm:dir/>
          <dgm:animLvl val="lvl"/>
          <dgm:resizeHandles val="exact"/>
        </dgm:presLayoutVars>
      </dgm:prSet>
      <dgm:spPr/>
    </dgm:pt>
    <dgm:pt modelId="{6FC4AC1F-1AD7-4C4B-831A-6CF93BFA21C9}" type="pres">
      <dgm:prSet presAssocID="{068EFBCC-24DD-4A71-A05E-64CFDE4A8A9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1FD98D-DF28-4F2E-BA63-6C5D376741A4}" type="pres">
      <dgm:prSet presAssocID="{169336AD-3659-44C2-BDFC-D8978CA8516D}" presName="parTxOnlySpace" presStyleCnt="0"/>
      <dgm:spPr/>
    </dgm:pt>
    <dgm:pt modelId="{E020BD86-902D-43C7-B589-B2DDC853AE46}" type="pres">
      <dgm:prSet presAssocID="{8DEAE956-ACA5-4951-92D2-D31F9793E61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1F2CAA-79E2-408E-B386-00BD8DE0225E}" type="pres">
      <dgm:prSet presAssocID="{20B6DC3A-CFC3-429B-839A-7AB515566DCB}" presName="parTxOnlySpace" presStyleCnt="0"/>
      <dgm:spPr/>
    </dgm:pt>
    <dgm:pt modelId="{225B6B3F-228C-4458-ACA2-77AC0F8D49D8}" type="pres">
      <dgm:prSet presAssocID="{7A6AE119-4DFE-491F-9BB4-1A6BD6B57CC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FCFAB8-B174-4594-AE08-5611D608340D}" type="presOf" srcId="{AB7A5508-25CF-41FD-AD98-EB8E1DE1C2E0}" destId="{7EDEFC63-E838-4883-91F0-CD612C95EE5F}" srcOrd="0" destOrd="0" presId="urn:microsoft.com/office/officeart/2005/8/layout/chevron1"/>
    <dgm:cxn modelId="{1D20986E-C13B-4D38-BD33-3E3A19FDDEB5}" srcId="{AB7A5508-25CF-41FD-AD98-EB8E1DE1C2E0}" destId="{068EFBCC-24DD-4A71-A05E-64CFDE4A8A9E}" srcOrd="0" destOrd="0" parTransId="{54BB2454-F1E2-4336-BF86-E115E1D95FC6}" sibTransId="{169336AD-3659-44C2-BDFC-D8978CA8516D}"/>
    <dgm:cxn modelId="{818245EE-555A-4650-88CF-1126367A6646}" type="presOf" srcId="{7A6AE119-4DFE-491F-9BB4-1A6BD6B57CC4}" destId="{225B6B3F-228C-4458-ACA2-77AC0F8D49D8}" srcOrd="0" destOrd="0" presId="urn:microsoft.com/office/officeart/2005/8/layout/chevron1"/>
    <dgm:cxn modelId="{B1C2E806-8944-42B2-A761-78ECE9467A18}" srcId="{AB7A5508-25CF-41FD-AD98-EB8E1DE1C2E0}" destId="{7A6AE119-4DFE-491F-9BB4-1A6BD6B57CC4}" srcOrd="2" destOrd="0" parTransId="{273405A6-54A3-4A8C-83D3-8C8A21DC6D7B}" sibTransId="{11B21CE1-23B2-4523-9FA5-C6F29CE28829}"/>
    <dgm:cxn modelId="{A9F3B6E6-2B85-4F83-9CB9-82FEFC75FAAC}" srcId="{AB7A5508-25CF-41FD-AD98-EB8E1DE1C2E0}" destId="{8DEAE956-ACA5-4951-92D2-D31F9793E615}" srcOrd="1" destOrd="0" parTransId="{71BDF2E8-AE1E-4E18-A96D-EE6ED9394B44}" sibTransId="{20B6DC3A-CFC3-429B-839A-7AB515566DCB}"/>
    <dgm:cxn modelId="{AB39F20D-4D2F-4D9E-822A-4E000E962787}" type="presOf" srcId="{8DEAE956-ACA5-4951-92D2-D31F9793E615}" destId="{E020BD86-902D-43C7-B589-B2DDC853AE46}" srcOrd="0" destOrd="0" presId="urn:microsoft.com/office/officeart/2005/8/layout/chevron1"/>
    <dgm:cxn modelId="{8096D520-A826-431D-95B8-5D5B3354614E}" type="presOf" srcId="{068EFBCC-24DD-4A71-A05E-64CFDE4A8A9E}" destId="{6FC4AC1F-1AD7-4C4B-831A-6CF93BFA21C9}" srcOrd="0" destOrd="0" presId="urn:microsoft.com/office/officeart/2005/8/layout/chevron1"/>
    <dgm:cxn modelId="{EAB5CB72-451D-43C2-AEE2-2249FB9CC613}" type="presParOf" srcId="{7EDEFC63-E838-4883-91F0-CD612C95EE5F}" destId="{6FC4AC1F-1AD7-4C4B-831A-6CF93BFA21C9}" srcOrd="0" destOrd="0" presId="urn:microsoft.com/office/officeart/2005/8/layout/chevron1"/>
    <dgm:cxn modelId="{96CE13D4-D29F-4A72-A451-420E874A8F39}" type="presParOf" srcId="{7EDEFC63-E838-4883-91F0-CD612C95EE5F}" destId="{2E1FD98D-DF28-4F2E-BA63-6C5D376741A4}" srcOrd="1" destOrd="0" presId="urn:microsoft.com/office/officeart/2005/8/layout/chevron1"/>
    <dgm:cxn modelId="{E25AA14D-EC9C-48C8-A197-F4688E960971}" type="presParOf" srcId="{7EDEFC63-E838-4883-91F0-CD612C95EE5F}" destId="{E020BD86-902D-43C7-B589-B2DDC853AE46}" srcOrd="2" destOrd="0" presId="urn:microsoft.com/office/officeart/2005/8/layout/chevron1"/>
    <dgm:cxn modelId="{2C818EEB-9685-4703-AA38-DBE2534DAD6C}" type="presParOf" srcId="{7EDEFC63-E838-4883-91F0-CD612C95EE5F}" destId="{981F2CAA-79E2-408E-B386-00BD8DE0225E}" srcOrd="3" destOrd="0" presId="urn:microsoft.com/office/officeart/2005/8/layout/chevron1"/>
    <dgm:cxn modelId="{D5A9F07E-DFE9-44A0-AEE1-CAA620744706}" type="presParOf" srcId="{7EDEFC63-E838-4883-91F0-CD612C95EE5F}" destId="{225B6B3F-228C-4458-ACA2-77AC0F8D49D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A5508-25CF-41FD-AD98-EB8E1DE1C2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66FBDDE-FEDF-4E25-8A36-B9049FB69A96}">
      <dgm:prSet phldrT="[Texte]"/>
      <dgm:spPr/>
      <dgm:t>
        <a:bodyPr/>
        <a:lstStyle/>
        <a:p>
          <a:r>
            <a:rPr lang="fr-FR" dirty="0" err="1" smtClean="0"/>
            <a:t>nouns</a:t>
          </a:r>
          <a:endParaRPr lang="fr-FR" dirty="0"/>
        </a:p>
      </dgm:t>
    </dgm:pt>
    <dgm:pt modelId="{C72F175E-A1FF-4536-8D09-86945F0025FC}" type="parTrans" cxnId="{5B73725F-D29D-4A7D-A3F1-D9A2960ECCE2}">
      <dgm:prSet/>
      <dgm:spPr/>
      <dgm:t>
        <a:bodyPr/>
        <a:lstStyle/>
        <a:p>
          <a:endParaRPr lang="fr-FR"/>
        </a:p>
      </dgm:t>
    </dgm:pt>
    <dgm:pt modelId="{125EB419-9235-474D-AF76-AE8C68840D5D}" type="sibTrans" cxnId="{5B73725F-D29D-4A7D-A3F1-D9A2960ECCE2}">
      <dgm:prSet/>
      <dgm:spPr/>
      <dgm:t>
        <a:bodyPr/>
        <a:lstStyle/>
        <a:p>
          <a:endParaRPr lang="fr-FR"/>
        </a:p>
      </dgm:t>
    </dgm:pt>
    <dgm:pt modelId="{068EFBCC-24DD-4A71-A05E-64CFDE4A8A9E}">
      <dgm:prSet phldrT="[Texte]"/>
      <dgm:spPr/>
      <dgm:t>
        <a:bodyPr/>
        <a:lstStyle/>
        <a:p>
          <a:r>
            <a:rPr lang="fr-FR" dirty="0" err="1" smtClean="0"/>
            <a:t>classifiers</a:t>
          </a:r>
          <a:endParaRPr lang="fr-FR" dirty="0"/>
        </a:p>
      </dgm:t>
    </dgm:pt>
    <dgm:pt modelId="{54BB2454-F1E2-4336-BF86-E115E1D95FC6}" type="parTrans" cxnId="{1D20986E-C13B-4D38-BD33-3E3A19FDDEB5}">
      <dgm:prSet/>
      <dgm:spPr/>
      <dgm:t>
        <a:bodyPr/>
        <a:lstStyle/>
        <a:p>
          <a:endParaRPr lang="fr-FR"/>
        </a:p>
      </dgm:t>
    </dgm:pt>
    <dgm:pt modelId="{169336AD-3659-44C2-BDFC-D8978CA8516D}" type="sibTrans" cxnId="{1D20986E-C13B-4D38-BD33-3E3A19FDDEB5}">
      <dgm:prSet/>
      <dgm:spPr/>
      <dgm:t>
        <a:bodyPr/>
        <a:lstStyle/>
        <a:p>
          <a:endParaRPr lang="fr-FR"/>
        </a:p>
      </dgm:t>
    </dgm:pt>
    <dgm:pt modelId="{7A6AE119-4DFE-491F-9BB4-1A6BD6B57CC4}">
      <dgm:prSet phldrT="[Texte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applicative</a:t>
          </a:r>
          <a:endParaRPr lang="fr-FR" dirty="0"/>
        </a:p>
      </dgm:t>
    </dgm:pt>
    <dgm:pt modelId="{273405A6-54A3-4A8C-83D3-8C8A21DC6D7B}" type="parTrans" cxnId="{B1C2E806-8944-42B2-A761-78ECE9467A18}">
      <dgm:prSet/>
      <dgm:spPr/>
      <dgm:t>
        <a:bodyPr/>
        <a:lstStyle/>
        <a:p>
          <a:endParaRPr lang="fr-FR"/>
        </a:p>
      </dgm:t>
    </dgm:pt>
    <dgm:pt modelId="{11B21CE1-23B2-4523-9FA5-C6F29CE28829}" type="sibTrans" cxnId="{B1C2E806-8944-42B2-A761-78ECE9467A18}">
      <dgm:prSet/>
      <dgm:spPr/>
      <dgm:t>
        <a:bodyPr/>
        <a:lstStyle/>
        <a:p>
          <a:endParaRPr lang="fr-FR"/>
        </a:p>
      </dgm:t>
    </dgm:pt>
    <dgm:pt modelId="{7EDEFC63-E838-4883-91F0-CD612C95EE5F}" type="pres">
      <dgm:prSet presAssocID="{AB7A5508-25CF-41FD-AD98-EB8E1DE1C2E0}" presName="Name0" presStyleCnt="0">
        <dgm:presLayoutVars>
          <dgm:dir/>
          <dgm:animLvl val="lvl"/>
          <dgm:resizeHandles val="exact"/>
        </dgm:presLayoutVars>
      </dgm:prSet>
      <dgm:spPr/>
    </dgm:pt>
    <dgm:pt modelId="{53F6BF5C-72B9-4A3A-AE05-A7FCDC43AF4D}" type="pres">
      <dgm:prSet presAssocID="{866FBDDE-FEDF-4E25-8A36-B9049FB69A9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C74F9-54E1-4803-81CB-B5D140DC1238}" type="pres">
      <dgm:prSet presAssocID="{125EB419-9235-474D-AF76-AE8C68840D5D}" presName="parTxOnlySpace" presStyleCnt="0"/>
      <dgm:spPr/>
    </dgm:pt>
    <dgm:pt modelId="{6FC4AC1F-1AD7-4C4B-831A-6CF93BFA21C9}" type="pres">
      <dgm:prSet presAssocID="{068EFBCC-24DD-4A71-A05E-64CFDE4A8A9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1FD98D-DF28-4F2E-BA63-6C5D376741A4}" type="pres">
      <dgm:prSet presAssocID="{169336AD-3659-44C2-BDFC-D8978CA8516D}" presName="parTxOnlySpace" presStyleCnt="0"/>
      <dgm:spPr/>
    </dgm:pt>
    <dgm:pt modelId="{225B6B3F-228C-4458-ACA2-77AC0F8D49D8}" type="pres">
      <dgm:prSet presAssocID="{7A6AE119-4DFE-491F-9BB4-1A6BD6B57CC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BA3D755-1374-4942-A18D-271177F01F17}" type="presOf" srcId="{7A6AE119-4DFE-491F-9BB4-1A6BD6B57CC4}" destId="{225B6B3F-228C-4458-ACA2-77AC0F8D49D8}" srcOrd="0" destOrd="0" presId="urn:microsoft.com/office/officeart/2005/8/layout/chevron1"/>
    <dgm:cxn modelId="{B1C2E806-8944-42B2-A761-78ECE9467A18}" srcId="{AB7A5508-25CF-41FD-AD98-EB8E1DE1C2E0}" destId="{7A6AE119-4DFE-491F-9BB4-1A6BD6B57CC4}" srcOrd="2" destOrd="0" parTransId="{273405A6-54A3-4A8C-83D3-8C8A21DC6D7B}" sibTransId="{11B21CE1-23B2-4523-9FA5-C6F29CE28829}"/>
    <dgm:cxn modelId="{D39DCD63-D34C-4E8F-9DC3-5CF3BD7A3A8D}" type="presOf" srcId="{AB7A5508-25CF-41FD-AD98-EB8E1DE1C2E0}" destId="{7EDEFC63-E838-4883-91F0-CD612C95EE5F}" srcOrd="0" destOrd="0" presId="urn:microsoft.com/office/officeart/2005/8/layout/chevron1"/>
    <dgm:cxn modelId="{6C1D7AEE-1EB5-4A86-A604-D9737AF60829}" type="presOf" srcId="{068EFBCC-24DD-4A71-A05E-64CFDE4A8A9E}" destId="{6FC4AC1F-1AD7-4C4B-831A-6CF93BFA21C9}" srcOrd="0" destOrd="0" presId="urn:microsoft.com/office/officeart/2005/8/layout/chevron1"/>
    <dgm:cxn modelId="{5B73725F-D29D-4A7D-A3F1-D9A2960ECCE2}" srcId="{AB7A5508-25CF-41FD-AD98-EB8E1DE1C2E0}" destId="{866FBDDE-FEDF-4E25-8A36-B9049FB69A96}" srcOrd="0" destOrd="0" parTransId="{C72F175E-A1FF-4536-8D09-86945F0025FC}" sibTransId="{125EB419-9235-474D-AF76-AE8C68840D5D}"/>
    <dgm:cxn modelId="{1D20986E-C13B-4D38-BD33-3E3A19FDDEB5}" srcId="{AB7A5508-25CF-41FD-AD98-EB8E1DE1C2E0}" destId="{068EFBCC-24DD-4A71-A05E-64CFDE4A8A9E}" srcOrd="1" destOrd="0" parTransId="{54BB2454-F1E2-4336-BF86-E115E1D95FC6}" sibTransId="{169336AD-3659-44C2-BDFC-D8978CA8516D}"/>
    <dgm:cxn modelId="{680B6AB8-C66C-4F8B-9B72-B66C64DB501B}" type="presOf" srcId="{866FBDDE-FEDF-4E25-8A36-B9049FB69A96}" destId="{53F6BF5C-72B9-4A3A-AE05-A7FCDC43AF4D}" srcOrd="0" destOrd="0" presId="urn:microsoft.com/office/officeart/2005/8/layout/chevron1"/>
    <dgm:cxn modelId="{7E61FBFF-3E51-4C56-AD29-3DD06077F698}" type="presParOf" srcId="{7EDEFC63-E838-4883-91F0-CD612C95EE5F}" destId="{53F6BF5C-72B9-4A3A-AE05-A7FCDC43AF4D}" srcOrd="0" destOrd="0" presId="urn:microsoft.com/office/officeart/2005/8/layout/chevron1"/>
    <dgm:cxn modelId="{010EF861-A6DB-43DF-9941-41E3C004A667}" type="presParOf" srcId="{7EDEFC63-E838-4883-91F0-CD612C95EE5F}" destId="{021C74F9-54E1-4803-81CB-B5D140DC1238}" srcOrd="1" destOrd="0" presId="urn:microsoft.com/office/officeart/2005/8/layout/chevron1"/>
    <dgm:cxn modelId="{A25B563F-5053-4766-80AA-11586EDC9722}" type="presParOf" srcId="{7EDEFC63-E838-4883-91F0-CD612C95EE5F}" destId="{6FC4AC1F-1AD7-4C4B-831A-6CF93BFA21C9}" srcOrd="2" destOrd="0" presId="urn:microsoft.com/office/officeart/2005/8/layout/chevron1"/>
    <dgm:cxn modelId="{8AF66AC8-13DA-40CD-A2E3-2AAD1BA49DF2}" type="presParOf" srcId="{7EDEFC63-E838-4883-91F0-CD612C95EE5F}" destId="{2E1FD98D-DF28-4F2E-BA63-6C5D376741A4}" srcOrd="3" destOrd="0" presId="urn:microsoft.com/office/officeart/2005/8/layout/chevron1"/>
    <dgm:cxn modelId="{E18DD445-5ABA-4F1E-B1CD-A5583073D99A}" type="presParOf" srcId="{7EDEFC63-E838-4883-91F0-CD612C95EE5F}" destId="{225B6B3F-228C-4458-ACA2-77AC0F8D49D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7A5508-25CF-41FD-AD98-EB8E1DE1C2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66FBDDE-FEDF-4E25-8A36-B9049FB69A96}">
      <dgm:prSet phldrT="[Texte]"/>
      <dgm:spPr/>
      <dgm:t>
        <a:bodyPr/>
        <a:lstStyle/>
        <a:p>
          <a:r>
            <a:rPr lang="fr-FR" dirty="0" err="1" smtClean="0"/>
            <a:t>nouns</a:t>
          </a:r>
          <a:endParaRPr lang="fr-FR" dirty="0"/>
        </a:p>
      </dgm:t>
    </dgm:pt>
    <dgm:pt modelId="{C72F175E-A1FF-4536-8D09-86945F0025FC}" type="parTrans" cxnId="{5B73725F-D29D-4A7D-A3F1-D9A2960ECCE2}">
      <dgm:prSet/>
      <dgm:spPr/>
      <dgm:t>
        <a:bodyPr/>
        <a:lstStyle/>
        <a:p>
          <a:endParaRPr lang="fr-FR"/>
        </a:p>
      </dgm:t>
    </dgm:pt>
    <dgm:pt modelId="{125EB419-9235-474D-AF76-AE8C68840D5D}" type="sibTrans" cxnId="{5B73725F-D29D-4A7D-A3F1-D9A2960ECCE2}">
      <dgm:prSet/>
      <dgm:spPr/>
      <dgm:t>
        <a:bodyPr/>
        <a:lstStyle/>
        <a:p>
          <a:endParaRPr lang="fr-FR"/>
        </a:p>
      </dgm:t>
    </dgm:pt>
    <dgm:pt modelId="{068EFBCC-24DD-4A71-A05E-64CFDE4A8A9E}">
      <dgm:prSet phldrT="[Texte]"/>
      <dgm:spPr/>
      <dgm:t>
        <a:bodyPr/>
        <a:lstStyle/>
        <a:p>
          <a:r>
            <a:rPr lang="fr-FR" dirty="0" err="1" smtClean="0"/>
            <a:t>classifiers</a:t>
          </a:r>
          <a:endParaRPr lang="fr-FR" dirty="0"/>
        </a:p>
      </dgm:t>
    </dgm:pt>
    <dgm:pt modelId="{54BB2454-F1E2-4336-BF86-E115E1D95FC6}" type="parTrans" cxnId="{1D20986E-C13B-4D38-BD33-3E3A19FDDEB5}">
      <dgm:prSet/>
      <dgm:spPr/>
      <dgm:t>
        <a:bodyPr/>
        <a:lstStyle/>
        <a:p>
          <a:endParaRPr lang="fr-FR"/>
        </a:p>
      </dgm:t>
    </dgm:pt>
    <dgm:pt modelId="{169336AD-3659-44C2-BDFC-D8978CA8516D}" type="sibTrans" cxnId="{1D20986E-C13B-4D38-BD33-3E3A19FDDEB5}">
      <dgm:prSet/>
      <dgm:spPr/>
      <dgm:t>
        <a:bodyPr/>
        <a:lstStyle/>
        <a:p>
          <a:endParaRPr lang="fr-FR"/>
        </a:p>
      </dgm:t>
    </dgm:pt>
    <dgm:pt modelId="{E0C4743E-C41B-40CB-9911-204041F123F3}">
      <dgm:prSet phldrT="[Texte]"/>
      <dgm:spPr/>
      <dgm:t>
        <a:bodyPr/>
        <a:lstStyle/>
        <a:p>
          <a:r>
            <a:rPr lang="fr-FR" dirty="0" err="1" smtClean="0"/>
            <a:t>incorporated</a:t>
          </a:r>
          <a:r>
            <a:rPr lang="fr-FR" dirty="0" smtClean="0"/>
            <a:t> </a:t>
          </a:r>
          <a:r>
            <a:rPr lang="fr-FR" dirty="0" err="1" smtClean="0"/>
            <a:t>nouns</a:t>
          </a:r>
          <a:endParaRPr lang="fr-FR" dirty="0"/>
        </a:p>
      </dgm:t>
    </dgm:pt>
    <dgm:pt modelId="{91369E5F-5B6A-4EE0-A90E-76190F828D49}" type="parTrans" cxnId="{69FC65E6-C129-4B47-9406-78B88FC2D50C}">
      <dgm:prSet/>
      <dgm:spPr/>
      <dgm:t>
        <a:bodyPr/>
        <a:lstStyle/>
        <a:p>
          <a:endParaRPr lang="fr-FR"/>
        </a:p>
      </dgm:t>
    </dgm:pt>
    <dgm:pt modelId="{641C6511-B4F4-46EB-A5ED-2F5C447B7DFD}" type="sibTrans" cxnId="{69FC65E6-C129-4B47-9406-78B88FC2D50C}">
      <dgm:prSet/>
      <dgm:spPr/>
      <dgm:t>
        <a:bodyPr/>
        <a:lstStyle/>
        <a:p>
          <a:endParaRPr lang="fr-FR"/>
        </a:p>
      </dgm:t>
    </dgm:pt>
    <dgm:pt modelId="{7EDEFC63-E838-4883-91F0-CD612C95EE5F}" type="pres">
      <dgm:prSet presAssocID="{AB7A5508-25CF-41FD-AD98-EB8E1DE1C2E0}" presName="Name0" presStyleCnt="0">
        <dgm:presLayoutVars>
          <dgm:dir/>
          <dgm:animLvl val="lvl"/>
          <dgm:resizeHandles val="exact"/>
        </dgm:presLayoutVars>
      </dgm:prSet>
      <dgm:spPr/>
    </dgm:pt>
    <dgm:pt modelId="{53F6BF5C-72B9-4A3A-AE05-A7FCDC43AF4D}" type="pres">
      <dgm:prSet presAssocID="{866FBDDE-FEDF-4E25-8A36-B9049FB69A9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C74F9-54E1-4803-81CB-B5D140DC1238}" type="pres">
      <dgm:prSet presAssocID="{125EB419-9235-474D-AF76-AE8C68840D5D}" presName="parTxOnlySpace" presStyleCnt="0"/>
      <dgm:spPr/>
    </dgm:pt>
    <dgm:pt modelId="{57E3ED2D-602D-4E45-913B-53AD929EFD56}" type="pres">
      <dgm:prSet presAssocID="{E0C4743E-C41B-40CB-9911-204041F123F3}" presName="parTxOnly" presStyleLbl="node1" presStyleIdx="1" presStyleCnt="3" custLinFactNeighborX="9507" custLinFactNeighborY="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64A629-DF08-4754-93DE-1633FDA828B2}" type="pres">
      <dgm:prSet presAssocID="{641C6511-B4F4-46EB-A5ED-2F5C447B7DFD}" presName="parTxOnlySpace" presStyleCnt="0"/>
      <dgm:spPr/>
    </dgm:pt>
    <dgm:pt modelId="{6FC4AC1F-1AD7-4C4B-831A-6CF93BFA21C9}" type="pres">
      <dgm:prSet presAssocID="{068EFBCC-24DD-4A71-A05E-64CFDE4A8A9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FC65E6-C129-4B47-9406-78B88FC2D50C}" srcId="{AB7A5508-25CF-41FD-AD98-EB8E1DE1C2E0}" destId="{E0C4743E-C41B-40CB-9911-204041F123F3}" srcOrd="1" destOrd="0" parTransId="{91369E5F-5B6A-4EE0-A90E-76190F828D49}" sibTransId="{641C6511-B4F4-46EB-A5ED-2F5C447B7DFD}"/>
    <dgm:cxn modelId="{1D20986E-C13B-4D38-BD33-3E3A19FDDEB5}" srcId="{AB7A5508-25CF-41FD-AD98-EB8E1DE1C2E0}" destId="{068EFBCC-24DD-4A71-A05E-64CFDE4A8A9E}" srcOrd="2" destOrd="0" parTransId="{54BB2454-F1E2-4336-BF86-E115E1D95FC6}" sibTransId="{169336AD-3659-44C2-BDFC-D8978CA8516D}"/>
    <dgm:cxn modelId="{F5157087-2E45-4F5A-B400-94718D463681}" type="presOf" srcId="{866FBDDE-FEDF-4E25-8A36-B9049FB69A96}" destId="{53F6BF5C-72B9-4A3A-AE05-A7FCDC43AF4D}" srcOrd="0" destOrd="0" presId="urn:microsoft.com/office/officeart/2005/8/layout/chevron1"/>
    <dgm:cxn modelId="{5B73725F-D29D-4A7D-A3F1-D9A2960ECCE2}" srcId="{AB7A5508-25CF-41FD-AD98-EB8E1DE1C2E0}" destId="{866FBDDE-FEDF-4E25-8A36-B9049FB69A96}" srcOrd="0" destOrd="0" parTransId="{C72F175E-A1FF-4536-8D09-86945F0025FC}" sibTransId="{125EB419-9235-474D-AF76-AE8C68840D5D}"/>
    <dgm:cxn modelId="{A28D5313-083C-46F4-8561-6E0553CD1989}" type="presOf" srcId="{068EFBCC-24DD-4A71-A05E-64CFDE4A8A9E}" destId="{6FC4AC1F-1AD7-4C4B-831A-6CF93BFA21C9}" srcOrd="0" destOrd="0" presId="urn:microsoft.com/office/officeart/2005/8/layout/chevron1"/>
    <dgm:cxn modelId="{0D19F93D-2921-4531-914B-D6AC7DB56572}" type="presOf" srcId="{E0C4743E-C41B-40CB-9911-204041F123F3}" destId="{57E3ED2D-602D-4E45-913B-53AD929EFD56}" srcOrd="0" destOrd="0" presId="urn:microsoft.com/office/officeart/2005/8/layout/chevron1"/>
    <dgm:cxn modelId="{5645DE63-5A00-4A97-B523-F52FF83EB094}" type="presOf" srcId="{AB7A5508-25CF-41FD-AD98-EB8E1DE1C2E0}" destId="{7EDEFC63-E838-4883-91F0-CD612C95EE5F}" srcOrd="0" destOrd="0" presId="urn:microsoft.com/office/officeart/2005/8/layout/chevron1"/>
    <dgm:cxn modelId="{F9F9B12F-2F55-4A09-8F45-78F47CCC7E5D}" type="presParOf" srcId="{7EDEFC63-E838-4883-91F0-CD612C95EE5F}" destId="{53F6BF5C-72B9-4A3A-AE05-A7FCDC43AF4D}" srcOrd="0" destOrd="0" presId="urn:microsoft.com/office/officeart/2005/8/layout/chevron1"/>
    <dgm:cxn modelId="{92F9CE99-59E2-4B17-96B6-867E7BEC4833}" type="presParOf" srcId="{7EDEFC63-E838-4883-91F0-CD612C95EE5F}" destId="{021C74F9-54E1-4803-81CB-B5D140DC1238}" srcOrd="1" destOrd="0" presId="urn:microsoft.com/office/officeart/2005/8/layout/chevron1"/>
    <dgm:cxn modelId="{AD28E89B-51A6-4432-AD8C-93ED81E6D000}" type="presParOf" srcId="{7EDEFC63-E838-4883-91F0-CD612C95EE5F}" destId="{57E3ED2D-602D-4E45-913B-53AD929EFD56}" srcOrd="2" destOrd="0" presId="urn:microsoft.com/office/officeart/2005/8/layout/chevron1"/>
    <dgm:cxn modelId="{C6756486-4688-426C-ABCD-2DBF172B6CB0}" type="presParOf" srcId="{7EDEFC63-E838-4883-91F0-CD612C95EE5F}" destId="{8464A629-DF08-4754-93DE-1633FDA828B2}" srcOrd="3" destOrd="0" presId="urn:microsoft.com/office/officeart/2005/8/layout/chevron1"/>
    <dgm:cxn modelId="{B42C837D-B34A-4F03-BAF3-36FFE8E83C2D}" type="presParOf" srcId="{7EDEFC63-E838-4883-91F0-CD612C95EE5F}" destId="{6FC4AC1F-1AD7-4C4B-831A-6CF93BFA21C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6BF5C-72B9-4A3A-AE05-A7FCDC43AF4D}">
      <dsp:nvSpPr>
        <dsp:cNvPr id="0" name=""/>
        <dsp:cNvSpPr/>
      </dsp:nvSpPr>
      <dsp:spPr>
        <a:xfrm>
          <a:off x="3338" y="769625"/>
          <a:ext cx="4067572" cy="1627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nouns</a:t>
          </a:r>
          <a:endParaRPr lang="fr-FR" sz="2700" kern="1200" dirty="0"/>
        </a:p>
      </dsp:txBody>
      <dsp:txXfrm>
        <a:off x="816853" y="769625"/>
        <a:ext cx="2440543" cy="1627029"/>
      </dsp:txXfrm>
    </dsp:sp>
    <dsp:sp modelId="{AD028B3B-3A99-4CEF-87EC-A1966544146D}">
      <dsp:nvSpPr>
        <dsp:cNvPr id="0" name=""/>
        <dsp:cNvSpPr/>
      </dsp:nvSpPr>
      <dsp:spPr>
        <a:xfrm>
          <a:off x="3664154" y="769625"/>
          <a:ext cx="4067572" cy="1627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incorporated</a:t>
          </a:r>
          <a:r>
            <a:rPr lang="fr-FR" sz="2700" kern="1200" dirty="0" smtClean="0"/>
            <a:t> body-parts </a:t>
          </a:r>
          <a:r>
            <a:rPr lang="fr-FR" sz="2700" kern="1200" dirty="0" err="1" smtClean="0"/>
            <a:t>with</a:t>
          </a:r>
          <a:r>
            <a:rPr lang="fr-FR" sz="2700" kern="1200" dirty="0" smtClean="0"/>
            <a:t> </a:t>
          </a:r>
          <a:r>
            <a:rPr lang="fr-FR" sz="2700" kern="1200" dirty="0" err="1" smtClean="0"/>
            <a:t>external</a:t>
          </a:r>
          <a:r>
            <a:rPr lang="fr-FR" sz="2700" kern="1200" dirty="0" smtClean="0"/>
            <a:t> </a:t>
          </a:r>
          <a:r>
            <a:rPr lang="fr-FR" sz="2700" kern="1200" dirty="0" err="1" smtClean="0"/>
            <a:t>possessor</a:t>
          </a:r>
          <a:endParaRPr lang="fr-FR" sz="2700" kern="1200" dirty="0"/>
        </a:p>
      </dsp:txBody>
      <dsp:txXfrm>
        <a:off x="4477669" y="769625"/>
        <a:ext cx="2440543" cy="1627029"/>
      </dsp:txXfrm>
    </dsp:sp>
    <dsp:sp modelId="{225B6B3F-228C-4458-ACA2-77AC0F8D49D8}">
      <dsp:nvSpPr>
        <dsp:cNvPr id="0" name=""/>
        <dsp:cNvSpPr/>
      </dsp:nvSpPr>
      <dsp:spPr>
        <a:xfrm>
          <a:off x="7324969" y="769625"/>
          <a:ext cx="4067572" cy="1627029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applicative</a:t>
          </a:r>
          <a:endParaRPr lang="fr-FR" sz="2700" kern="1200" dirty="0"/>
        </a:p>
      </dsp:txBody>
      <dsp:txXfrm>
        <a:off x="8138484" y="769625"/>
        <a:ext cx="2440543" cy="1627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6BF5C-72B9-4A3A-AE05-A7FCDC43AF4D}">
      <dsp:nvSpPr>
        <dsp:cNvPr id="0" name=""/>
        <dsp:cNvSpPr/>
      </dsp:nvSpPr>
      <dsp:spPr>
        <a:xfrm>
          <a:off x="11871" y="34177"/>
          <a:ext cx="4270374" cy="17081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56007" rIns="56007" bIns="56007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err="1" smtClean="0"/>
            <a:t>nouns</a:t>
          </a:r>
          <a:endParaRPr lang="fr-FR" sz="4200" kern="1200" dirty="0"/>
        </a:p>
      </dsp:txBody>
      <dsp:txXfrm>
        <a:off x="865946" y="34177"/>
        <a:ext cx="2562225" cy="1708149"/>
      </dsp:txXfrm>
    </dsp:sp>
    <dsp:sp modelId="{225B6B3F-228C-4458-ACA2-77AC0F8D49D8}">
      <dsp:nvSpPr>
        <dsp:cNvPr id="0" name=""/>
        <dsp:cNvSpPr/>
      </dsp:nvSpPr>
      <dsp:spPr>
        <a:xfrm>
          <a:off x="3850481" y="75736"/>
          <a:ext cx="4270374" cy="1708149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56007" rIns="56007" bIns="56007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applicative</a:t>
          </a:r>
          <a:endParaRPr lang="fr-FR" sz="4200" kern="1200" dirty="0"/>
        </a:p>
      </dsp:txBody>
      <dsp:txXfrm>
        <a:off x="4704556" y="75736"/>
        <a:ext cx="2562225" cy="1708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4AC1F-1AD7-4C4B-831A-6CF93BFA21C9}">
      <dsp:nvSpPr>
        <dsp:cNvPr id="0" name=""/>
        <dsp:cNvSpPr/>
      </dsp:nvSpPr>
      <dsp:spPr>
        <a:xfrm>
          <a:off x="1906" y="465348"/>
          <a:ext cx="2322314" cy="9289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classifiers</a:t>
          </a:r>
          <a:endParaRPr lang="fr-FR" sz="1600" kern="1200" dirty="0"/>
        </a:p>
      </dsp:txBody>
      <dsp:txXfrm>
        <a:off x="466369" y="465348"/>
        <a:ext cx="1393389" cy="928925"/>
      </dsp:txXfrm>
    </dsp:sp>
    <dsp:sp modelId="{E020BD86-902D-43C7-B589-B2DDC853AE46}">
      <dsp:nvSpPr>
        <dsp:cNvPr id="0" name=""/>
        <dsp:cNvSpPr/>
      </dsp:nvSpPr>
      <dsp:spPr>
        <a:xfrm>
          <a:off x="2091989" y="465348"/>
          <a:ext cx="2322314" cy="9289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Oblique</a:t>
          </a:r>
          <a:r>
            <a:rPr lang="fr-FR" sz="1600" kern="1200" baseline="0" dirty="0" smtClean="0"/>
            <a:t> classifier // Object classifier</a:t>
          </a:r>
          <a:endParaRPr lang="fr-FR" sz="1600" kern="1200" dirty="0"/>
        </a:p>
      </dsp:txBody>
      <dsp:txXfrm>
        <a:off x="2556452" y="465348"/>
        <a:ext cx="1393389" cy="928925"/>
      </dsp:txXfrm>
    </dsp:sp>
    <dsp:sp modelId="{225B6B3F-228C-4458-ACA2-77AC0F8D49D8}">
      <dsp:nvSpPr>
        <dsp:cNvPr id="0" name=""/>
        <dsp:cNvSpPr/>
      </dsp:nvSpPr>
      <dsp:spPr>
        <a:xfrm>
          <a:off x="4182072" y="465348"/>
          <a:ext cx="2322314" cy="92892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applicative</a:t>
          </a:r>
          <a:endParaRPr lang="fr-FR" sz="1600" kern="1200" dirty="0"/>
        </a:p>
      </dsp:txBody>
      <dsp:txXfrm>
        <a:off x="4646535" y="465348"/>
        <a:ext cx="1393389" cy="928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6BF5C-72B9-4A3A-AE05-A7FCDC43AF4D}">
      <dsp:nvSpPr>
        <dsp:cNvPr id="0" name=""/>
        <dsp:cNvSpPr/>
      </dsp:nvSpPr>
      <dsp:spPr>
        <a:xfrm>
          <a:off x="3068" y="182229"/>
          <a:ext cx="3737911" cy="14951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err="1" smtClean="0"/>
            <a:t>nouns</a:t>
          </a:r>
          <a:endParaRPr lang="fr-FR" sz="3600" kern="1200" dirty="0"/>
        </a:p>
      </dsp:txBody>
      <dsp:txXfrm>
        <a:off x="750650" y="182229"/>
        <a:ext cx="2242747" cy="1495164"/>
      </dsp:txXfrm>
    </dsp:sp>
    <dsp:sp modelId="{6FC4AC1F-1AD7-4C4B-831A-6CF93BFA21C9}">
      <dsp:nvSpPr>
        <dsp:cNvPr id="0" name=""/>
        <dsp:cNvSpPr/>
      </dsp:nvSpPr>
      <dsp:spPr>
        <a:xfrm>
          <a:off x="3367187" y="182229"/>
          <a:ext cx="3737911" cy="14951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err="1" smtClean="0"/>
            <a:t>classifiers</a:t>
          </a:r>
          <a:endParaRPr lang="fr-FR" sz="3600" kern="1200" dirty="0"/>
        </a:p>
      </dsp:txBody>
      <dsp:txXfrm>
        <a:off x="4114769" y="182229"/>
        <a:ext cx="2242747" cy="1495164"/>
      </dsp:txXfrm>
    </dsp:sp>
    <dsp:sp modelId="{225B6B3F-228C-4458-ACA2-77AC0F8D49D8}">
      <dsp:nvSpPr>
        <dsp:cNvPr id="0" name=""/>
        <dsp:cNvSpPr/>
      </dsp:nvSpPr>
      <dsp:spPr>
        <a:xfrm>
          <a:off x="6731307" y="182229"/>
          <a:ext cx="3737911" cy="149516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applicative</a:t>
          </a:r>
          <a:endParaRPr lang="fr-FR" sz="3600" kern="1200" dirty="0"/>
        </a:p>
      </dsp:txBody>
      <dsp:txXfrm>
        <a:off x="7478889" y="182229"/>
        <a:ext cx="2242747" cy="1495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6BF5C-72B9-4A3A-AE05-A7FCDC43AF4D}">
      <dsp:nvSpPr>
        <dsp:cNvPr id="0" name=""/>
        <dsp:cNvSpPr/>
      </dsp:nvSpPr>
      <dsp:spPr>
        <a:xfrm>
          <a:off x="1901" y="466449"/>
          <a:ext cx="2316812" cy="9267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nouns</a:t>
          </a:r>
          <a:endParaRPr lang="fr-FR" sz="1900" kern="1200" dirty="0"/>
        </a:p>
      </dsp:txBody>
      <dsp:txXfrm>
        <a:off x="465263" y="466449"/>
        <a:ext cx="1390088" cy="926724"/>
      </dsp:txXfrm>
    </dsp:sp>
    <dsp:sp modelId="{57E3ED2D-602D-4E45-913B-53AD929EFD56}">
      <dsp:nvSpPr>
        <dsp:cNvPr id="0" name=""/>
        <dsp:cNvSpPr/>
      </dsp:nvSpPr>
      <dsp:spPr>
        <a:xfrm>
          <a:off x="2109058" y="474326"/>
          <a:ext cx="2316812" cy="9267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incorporated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nouns</a:t>
          </a:r>
          <a:endParaRPr lang="fr-FR" sz="1900" kern="1200" dirty="0"/>
        </a:p>
      </dsp:txBody>
      <dsp:txXfrm>
        <a:off x="2572420" y="474326"/>
        <a:ext cx="1390088" cy="926724"/>
      </dsp:txXfrm>
    </dsp:sp>
    <dsp:sp modelId="{6FC4AC1F-1AD7-4C4B-831A-6CF93BFA21C9}">
      <dsp:nvSpPr>
        <dsp:cNvPr id="0" name=""/>
        <dsp:cNvSpPr/>
      </dsp:nvSpPr>
      <dsp:spPr>
        <a:xfrm>
          <a:off x="4172163" y="466449"/>
          <a:ext cx="2316812" cy="9267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classifiers</a:t>
          </a:r>
          <a:endParaRPr lang="fr-FR" sz="1900" kern="1200" dirty="0"/>
        </a:p>
      </dsp:txBody>
      <dsp:txXfrm>
        <a:off x="4635525" y="466449"/>
        <a:ext cx="1390088" cy="926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BC756-9ACC-4336-9083-8C9017401880}" type="datetimeFigureOut">
              <a:rPr lang="fr-FR" smtClean="0"/>
              <a:t>03/09/2018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46C81-D737-42FB-8559-1E89A4941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66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996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frequent in texts to find a classifier on the verb in absence of any overt noun it would categorize in the clause: the classifier is sufficient in a particular context to identify the correct referent, as has been noted for other verb classifier languages.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014638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986599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872088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r>
              <a:rPr lang="fr" dirty="0" smtClean="0"/>
              <a:t>reason</a:t>
            </a:r>
          </a:p>
          <a:p>
            <a:pPr>
              <a:buNone/>
            </a:pPr>
            <a:endParaRPr lang="fr" dirty="0" smtClean="0"/>
          </a:p>
          <a:p>
            <a:pPr>
              <a:buNone/>
            </a:pPr>
            <a:r>
              <a:rPr lang="fr" baseline="0" dirty="0" smtClean="0"/>
              <a:t>third person subject prefix semantically specific indicates transitivity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3523950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949464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r>
              <a:rPr lang="fr" dirty="0" smtClean="0"/>
              <a:t>prefix indicates transitivity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83777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NB: 3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dedicated</a:t>
            </a:r>
            <a:r>
              <a:rPr lang="fr-FR" baseline="0" dirty="0" smtClean="0"/>
              <a:t> applicative </a:t>
            </a:r>
            <a:r>
              <a:rPr lang="fr-FR" baseline="0" dirty="0" err="1" smtClean="0"/>
              <a:t>morphemes</a:t>
            </a:r>
            <a:r>
              <a:rPr lang="fr-FR" baseline="0" dirty="0" smtClean="0"/>
              <a:t> in MT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100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135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Older</a:t>
            </a:r>
            <a:r>
              <a:rPr lang="fr-FR" dirty="0" smtClean="0"/>
              <a:t> / more </a:t>
            </a:r>
            <a:r>
              <a:rPr lang="fr-FR" dirty="0" err="1" smtClean="0"/>
              <a:t>recent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easy</a:t>
            </a:r>
            <a:r>
              <a:rPr lang="fr-FR" dirty="0" smtClean="0"/>
              <a:t> 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tease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apart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classifiers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nouns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589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75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055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r>
              <a:rPr lang="fr-FR" dirty="0" err="1" smtClean="0"/>
              <a:t>Same</a:t>
            </a:r>
            <a:r>
              <a:rPr lang="fr-FR" dirty="0" smtClean="0"/>
              <a:t> distribution, but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syntax</a:t>
            </a:r>
            <a:r>
              <a:rPr lang="fr-FR" dirty="0" smtClean="0"/>
              <a:t> and </a:t>
            </a:r>
            <a:r>
              <a:rPr lang="fr-FR" dirty="0" err="1" smtClean="0"/>
              <a:t>functions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(ex:</a:t>
            </a:r>
            <a:r>
              <a:rPr lang="fr-FR" baseline="0" dirty="0" smtClean="0"/>
              <a:t> classifier on N: stem formation (</a:t>
            </a:r>
            <a:r>
              <a:rPr lang="fr-FR" baseline="0" dirty="0" err="1" smtClean="0"/>
              <a:t>derivation</a:t>
            </a:r>
            <a:r>
              <a:rPr lang="fr-FR" baseline="0" dirty="0" smtClean="0"/>
              <a:t>) and </a:t>
            </a:r>
            <a:r>
              <a:rPr lang="fr-FR" baseline="0" dirty="0" err="1" smtClean="0"/>
              <a:t>categorization</a:t>
            </a:r>
            <a:r>
              <a:rPr lang="fr-FR" baseline="0" dirty="0" smtClean="0"/>
              <a:t>/modification (</a:t>
            </a:r>
            <a:r>
              <a:rPr lang="fr-FR" baseline="0" dirty="0" err="1" smtClean="0"/>
              <a:t>teremo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terepi</a:t>
            </a:r>
            <a:r>
              <a:rPr lang="fr-FR" baseline="0" dirty="0" smtClean="0"/>
              <a:t>…)</a:t>
            </a:r>
          </a:p>
          <a:p>
            <a:pPr>
              <a:buNone/>
            </a:pPr>
            <a:r>
              <a:rPr lang="fr-FR" baseline="0" dirty="0" smtClean="0"/>
              <a:t>vs. N </a:t>
            </a:r>
            <a:r>
              <a:rPr lang="fr-FR" baseline="0" dirty="0" err="1" smtClean="0"/>
              <a:t>compounding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stem </a:t>
            </a:r>
            <a:r>
              <a:rPr lang="fr-FR" baseline="0" smtClean="0"/>
              <a:t>formation.)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1213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22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 lvl="0">
              <a:buNone/>
            </a:pPr>
            <a:endParaRPr lang="fr" sz="1200" dirty="0" smtClean="0"/>
          </a:p>
          <a:p>
            <a:pPr lvl="0">
              <a:buNone/>
            </a:pPr>
            <a:endParaRPr lang="fr" sz="1200" dirty="0"/>
          </a:p>
        </p:txBody>
      </p:sp>
    </p:spTree>
    <p:extLst>
      <p:ext uri="{BB962C8B-B14F-4D97-AF65-F5344CB8AC3E}">
        <p14:creationId xmlns:p14="http://schemas.microsoft.com/office/powerpoint/2010/main" val="137005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9935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obligatory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on </a:t>
            </a:r>
            <a:r>
              <a:rPr lang="fr-FR" dirty="0" err="1" smtClean="0"/>
              <a:t>numerals</a:t>
            </a:r>
            <a:r>
              <a:rPr lang="fr-FR" dirty="0" smtClean="0"/>
              <a:t> (</a:t>
            </a:r>
            <a:r>
              <a:rPr lang="fr-FR" dirty="0" err="1" smtClean="0"/>
              <a:t>except</a:t>
            </a:r>
            <a:r>
              <a:rPr lang="fr-FR" dirty="0" smtClean="0"/>
              <a:t> if</a:t>
            </a:r>
            <a:r>
              <a:rPr lang="fr-FR" baseline="0" dirty="0" smtClean="0"/>
              <a:t> multiplicative or nominal </a:t>
            </a:r>
            <a:r>
              <a:rPr lang="fr-FR" baseline="0" dirty="0" err="1" smtClean="0"/>
              <a:t>root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attached</a:t>
            </a:r>
            <a:r>
              <a:rPr lang="fr-FR" baseline="0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6C81-D737-42FB-8559-1E89A494128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457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94334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87525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641142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wrap="square" lIns="99032" tIns="99032" rIns="99032" bIns="99032" anchor="t" anchorCtr="0">
            <a:noAutofit/>
          </a:bodyPr>
          <a:lstStyle/>
          <a:p>
            <a:pPr>
              <a:buNone/>
            </a:pP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98062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8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3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322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 avec pied de pag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4"/>
          </p:nvPr>
        </p:nvSpPr>
        <p:spPr>
          <a:xfrm>
            <a:off x="420916" y="6271499"/>
            <a:ext cx="10771624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044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29609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14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12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6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89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9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38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93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62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66A9-B1CB-4A12-B2CE-6683CD41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ise.rose@cnrs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tolang.fr/" TargetMode="External"/><Relationship Id="rId2" Type="http://schemas.openxmlformats.org/officeDocument/2006/relationships/hyperlink" Target="http://www.ddl.cnrs.fr/Ro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24127" y="1122363"/>
            <a:ext cx="10504627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Nominal sources for applicative markers?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Classifiers </a:t>
            </a:r>
            <a:r>
              <a:rPr lang="en-US" b="1" dirty="0"/>
              <a:t>in Mojeño (Arawak, Bolivia)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Françoise Rose</a:t>
            </a:r>
          </a:p>
          <a:p>
            <a:r>
              <a:rPr lang="fr-FR" dirty="0" smtClean="0"/>
              <a:t>DDL (CNRS, Université de Lyon, France)</a:t>
            </a:r>
          </a:p>
          <a:p>
            <a:r>
              <a:rPr lang="fr-FR" dirty="0" smtClean="0">
                <a:hlinkClick r:id="rId3"/>
              </a:rPr>
              <a:t>francoise.rose@cnrs.fr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56686" y="6356349"/>
            <a:ext cx="4808837" cy="365126"/>
          </a:xfrm>
        </p:spPr>
        <p:txBody>
          <a:bodyPr/>
          <a:lstStyle/>
          <a:p>
            <a:r>
              <a:rPr lang="fr-FR" sz="2400" dirty="0"/>
              <a:t>SWL8, Paris, </a:t>
            </a:r>
            <a:r>
              <a:rPr lang="fr-FR" sz="2400" dirty="0" err="1"/>
              <a:t>September</a:t>
            </a:r>
            <a:r>
              <a:rPr lang="fr-FR" sz="2400" dirty="0"/>
              <a:t> 3-5, 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7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10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In both intransitive and transitive verbs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Categorize a noun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crosslinguistically typically:</a:t>
            </a:r>
          </a:p>
          <a:p>
            <a:pPr lvl="2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S of intransitive verbs </a:t>
            </a:r>
          </a:p>
          <a:p>
            <a:pPr lvl="2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O of transitive verbs (Keenan 1984, Aikhenvald 2000)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in Mojeño Trinitario, also with </a:t>
            </a:r>
            <a:r>
              <a:rPr lang="fr" sz="2800" dirty="0" smtClean="0"/>
              <a:t>oblique</a:t>
            </a:r>
            <a:r>
              <a:rPr lang="fr" sz="2800" dirty="0"/>
              <a:t>s</a:t>
            </a:r>
            <a:endParaRPr lang="fr" sz="2800" dirty="0" smtClean="0"/>
          </a:p>
          <a:p>
            <a:pPr marL="0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533" dirty="0" smtClean="0"/>
          </a:p>
          <a:p>
            <a:pPr marL="914400" lvl="2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400" dirty="0"/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533" dirty="0" smtClean="0"/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533" dirty="0"/>
          </a:p>
          <a:p>
            <a:pPr marL="0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 marL="0" indent="0">
              <a:buNone/>
            </a:pPr>
            <a:r>
              <a:rPr lang="fr" dirty="0" smtClean="0"/>
              <a:t>  </a:t>
            </a:r>
            <a:endParaRPr lang="fr" dirty="0"/>
          </a:p>
        </p:txBody>
      </p:sp>
      <p:sp>
        <p:nvSpPr>
          <p:cNvPr id="3" name="ZoneTexte 2"/>
          <p:cNvSpPr txBox="1"/>
          <p:nvPr/>
        </p:nvSpPr>
        <p:spPr>
          <a:xfrm>
            <a:off x="415600" y="6042356"/>
            <a:ext cx="11148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Keenan</a:t>
            </a:r>
            <a:r>
              <a:rPr lang="en-US" dirty="0"/>
              <a:t>, Edward. 1984. “Semantic correlates of the ergative/absolutive distinction”, in </a:t>
            </a:r>
            <a:r>
              <a:rPr lang="en-US" i="1" dirty="0"/>
              <a:t>Linguistics</a:t>
            </a:r>
            <a:r>
              <a:rPr lang="en-US" dirty="0"/>
              <a:t>: 22, 197-223.</a:t>
            </a:r>
            <a:endParaRPr lang="fr-FR" dirty="0"/>
          </a:p>
          <a:p>
            <a:r>
              <a:rPr lang="en-US" dirty="0" err="1" smtClean="0"/>
              <a:t>Aikhenvald</a:t>
            </a:r>
            <a:r>
              <a:rPr lang="en-US" dirty="0"/>
              <a:t>, Alexandra. 2000. </a:t>
            </a:r>
            <a:r>
              <a:rPr lang="en-US" i="1" dirty="0"/>
              <a:t>Classifiers. A Typology of Noun Categorization Devices</a:t>
            </a:r>
            <a:r>
              <a:rPr lang="en-US" dirty="0"/>
              <a:t>, Oxford: Oxford University Press.</a:t>
            </a:r>
            <a:endParaRPr lang="fr-FR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93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11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Not </a:t>
            </a:r>
            <a:r>
              <a:rPr lang="fr" sz="2800" dirty="0" smtClean="0"/>
              <a:t>obligatory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8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Functions 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r>
              <a:rPr lang="en-US" sz="2800" dirty="0" smtClean="0"/>
              <a:t>"The </a:t>
            </a:r>
            <a:r>
              <a:rPr lang="en-US" sz="2800" dirty="0"/>
              <a:t>primary function of a noun classification system may be related to </a:t>
            </a:r>
            <a:r>
              <a:rPr lang="en-US" sz="2800" b="1" dirty="0"/>
              <a:t>discourse level participant reference </a:t>
            </a:r>
            <a:r>
              <a:rPr lang="en-US" sz="2800" dirty="0" smtClean="0"/>
              <a:t>(Payne 1987)."</a:t>
            </a:r>
            <a:endParaRPr lang="fr" sz="2800" dirty="0" smtClean="0"/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typically </a:t>
            </a:r>
          </a:p>
          <a:p>
            <a:pPr lvl="2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with NP</a:t>
            </a:r>
            <a:r>
              <a:rPr lang="fr" sz="2800" dirty="0"/>
              <a:t>, </a:t>
            </a:r>
            <a:r>
              <a:rPr lang="fr" sz="2800" dirty="0" smtClean="0"/>
              <a:t>foregrounding</a:t>
            </a:r>
            <a:endParaRPr lang="fr" sz="2800" dirty="0"/>
          </a:p>
          <a:p>
            <a:pPr lvl="2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without NP</a:t>
            </a:r>
            <a:r>
              <a:rPr lang="fr" sz="2800" dirty="0"/>
              <a:t>, </a:t>
            </a:r>
            <a:r>
              <a:rPr lang="fr" sz="2800" dirty="0" smtClean="0"/>
              <a:t>backgrounding</a:t>
            </a:r>
            <a:endParaRPr lang="fr" sz="2800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in Mojeño Trinitario, also changing valency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533" dirty="0" smtClean="0"/>
          </a:p>
          <a:p>
            <a:pPr lvl="1"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533" dirty="0"/>
          </a:p>
          <a:p>
            <a:pPr marL="0" indent="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 marL="0" indent="0">
              <a:buNone/>
            </a:pPr>
            <a:r>
              <a:rPr lang="fr" dirty="0" smtClean="0"/>
              <a:t>  </a:t>
            </a:r>
            <a:endParaRPr lang="fr" dirty="0"/>
          </a:p>
        </p:txBody>
      </p:sp>
      <p:sp>
        <p:nvSpPr>
          <p:cNvPr id="2" name="ZoneTexte 1"/>
          <p:cNvSpPr txBox="1"/>
          <p:nvPr/>
        </p:nvSpPr>
        <p:spPr>
          <a:xfrm>
            <a:off x="415600" y="6217621"/>
            <a:ext cx="1125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Payne, Doris. 1987. “Noun Classification in the Western Amazon”, in </a:t>
            </a:r>
            <a:r>
              <a:rPr lang="en-US" i="1" dirty="0"/>
              <a:t>Language Sciences: 9.1, 21-44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0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12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W</a:t>
            </a:r>
            <a:r>
              <a:rPr lang="fr" sz="2800" dirty="0" smtClean="0"/>
              <a:t>ith an NP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F</a:t>
            </a:r>
            <a:r>
              <a:rPr lang="fr" sz="2800" dirty="0" smtClean="0"/>
              <a:t>or S of intransitive V and O of transitive verbs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-FR" sz="2800" dirty="0" err="1" smtClean="0"/>
              <a:t>Function</a:t>
            </a:r>
            <a:r>
              <a:rPr lang="fr-FR" sz="2800" dirty="0" smtClean="0"/>
              <a:t>: first/new mention of a topic</a:t>
            </a: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 marL="0" indent="0">
              <a:buNone/>
            </a:pPr>
            <a:r>
              <a:rPr lang="en-US" sz="2000" dirty="0" smtClean="0"/>
              <a:t>(8)	</a:t>
            </a:r>
            <a:r>
              <a:rPr lang="en-US" sz="2000" i="1" dirty="0" smtClean="0"/>
              <a:t>t-</a:t>
            </a:r>
            <a:r>
              <a:rPr lang="en-US" sz="2000" i="1" dirty="0" err="1" smtClean="0"/>
              <a:t>ewara</a:t>
            </a:r>
            <a:r>
              <a:rPr lang="en-US" sz="2000" b="1" i="1" dirty="0" smtClean="0"/>
              <a:t>-s</a:t>
            </a:r>
            <a:r>
              <a:rPr lang="en-US" sz="2000" i="1" dirty="0" smtClean="0"/>
              <a:t>-k=</a:t>
            </a:r>
            <a:r>
              <a:rPr lang="en-US" sz="2000" i="1" dirty="0" err="1" smtClean="0"/>
              <a:t>po</a:t>
            </a:r>
            <a:r>
              <a:rPr lang="en-US" sz="2000" i="1" dirty="0" smtClean="0"/>
              <a:t> </a:t>
            </a:r>
            <a:r>
              <a:rPr lang="en-US" sz="2000" i="1" dirty="0"/>
              <a:t>		</a:t>
            </a:r>
            <a:r>
              <a:rPr lang="en-US" sz="2000" i="1" dirty="0" smtClean="0"/>
              <a:t>to</a:t>
            </a:r>
            <a:r>
              <a:rPr lang="en-US" sz="2000" i="1" dirty="0"/>
              <a:t>		</a:t>
            </a:r>
            <a:r>
              <a:rPr lang="en-US" sz="2000" i="1" dirty="0" err="1" smtClean="0"/>
              <a:t>mari</a:t>
            </a:r>
            <a:r>
              <a:rPr lang="en-US" sz="2000" i="1" dirty="0"/>
              <a:t>	</a:t>
            </a:r>
            <a:r>
              <a:rPr lang="en-US" sz="2000" i="1" dirty="0" smtClean="0"/>
              <a:t>		</a:t>
            </a:r>
            <a:r>
              <a:rPr lang="en-US" sz="2000" b="1" dirty="0" smtClean="0"/>
              <a:t>CLF=S</a:t>
            </a:r>
            <a:r>
              <a:rPr lang="en-US" sz="2000" dirty="0"/>
              <a:t>		</a:t>
            </a: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 smtClean="0"/>
              <a:t>        	3-break-</a:t>
            </a:r>
            <a:r>
              <a:rPr lang="en-US" sz="2000" b="1" cap="small" dirty="0" smtClean="0"/>
              <a:t>clf:</a:t>
            </a:r>
            <a:r>
              <a:rPr lang="en-US" sz="2000" b="1" dirty="0" smtClean="0"/>
              <a:t>round</a:t>
            </a:r>
            <a:r>
              <a:rPr lang="en-US" sz="2000" dirty="0" smtClean="0"/>
              <a:t>-</a:t>
            </a:r>
            <a:r>
              <a:rPr lang="en-US" sz="2000" cap="small" dirty="0" smtClean="0"/>
              <a:t>act</a:t>
            </a:r>
            <a:r>
              <a:rPr lang="en-US" sz="2000" dirty="0"/>
              <a:t>	</a:t>
            </a:r>
            <a:r>
              <a:rPr lang="en-US" sz="2000" cap="small" dirty="0" err="1" smtClean="0"/>
              <a:t>art.nh</a:t>
            </a:r>
            <a:r>
              <a:rPr lang="en-US" sz="2000" dirty="0"/>
              <a:t>	</a:t>
            </a:r>
            <a:r>
              <a:rPr lang="en-US" sz="2000" dirty="0" smtClean="0"/>
              <a:t>	stone</a:t>
            </a:r>
            <a:r>
              <a:rPr lang="en-US" sz="2000" dirty="0"/>
              <a:t>			</a:t>
            </a:r>
            <a:endParaRPr lang="fr-FR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‘the stone broke'</a:t>
            </a:r>
            <a:r>
              <a:rPr lang="en-US" sz="2000" dirty="0"/>
              <a:t>		</a:t>
            </a:r>
            <a:endParaRPr lang="fr-FR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fr-FR" sz="2000" dirty="0"/>
          </a:p>
          <a:p>
            <a:pPr marL="0" indent="0">
              <a:buNone/>
            </a:pPr>
            <a:r>
              <a:rPr lang="en-US" sz="2000" dirty="0" smtClean="0"/>
              <a:t>(9)</a:t>
            </a:r>
            <a:r>
              <a:rPr lang="en-US" sz="2000" dirty="0"/>
              <a:t>	</a:t>
            </a:r>
            <a:r>
              <a:rPr lang="en-US" sz="2000" i="1" dirty="0"/>
              <a:t>s-</a:t>
            </a:r>
            <a:r>
              <a:rPr lang="en-US" sz="2000" i="1" dirty="0" err="1"/>
              <a:t>etchu</a:t>
            </a:r>
            <a:r>
              <a:rPr lang="en-US" sz="2000" i="1" dirty="0"/>
              <a:t>-</a:t>
            </a:r>
            <a:r>
              <a:rPr lang="en-US" sz="2000" i="1" dirty="0" err="1"/>
              <a:t>chu</a:t>
            </a:r>
            <a:r>
              <a:rPr lang="en-US" sz="2000" b="1" i="1" dirty="0" err="1"/>
              <a:t>-si</a:t>
            </a:r>
            <a:r>
              <a:rPr lang="en-US" sz="2000" i="1" dirty="0" err="1"/>
              <a:t>-ko</a:t>
            </a:r>
            <a:r>
              <a:rPr lang="en-US" sz="2000" i="1" dirty="0"/>
              <a:t> 		</a:t>
            </a:r>
            <a:r>
              <a:rPr lang="en-US" sz="2000" i="1" dirty="0" smtClean="0"/>
              <a:t>to </a:t>
            </a:r>
            <a:r>
              <a:rPr lang="en-US" sz="2000" i="1" dirty="0"/>
              <a:t>		</a:t>
            </a:r>
            <a:r>
              <a:rPr lang="en-US" sz="2000" i="1" dirty="0" err="1" smtClean="0"/>
              <a:t>seboya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1" dirty="0" smtClean="0"/>
              <a:t> CLF=O</a:t>
            </a:r>
            <a:r>
              <a:rPr lang="en-US" sz="2000" dirty="0"/>
              <a:t>		</a:t>
            </a:r>
            <a:endParaRPr lang="fr-FR" sz="2000" dirty="0"/>
          </a:p>
          <a:p>
            <a:pPr marL="0" indent="0">
              <a:buNone/>
            </a:pPr>
            <a:r>
              <a:rPr lang="en-US" sz="2000" dirty="0" smtClean="0"/>
              <a:t>	3</a:t>
            </a:r>
            <a:r>
              <a:rPr lang="en-US" sz="2000" cap="small" dirty="0" smtClean="0"/>
              <a:t>f</a:t>
            </a:r>
            <a:r>
              <a:rPr lang="en-US" sz="2000" dirty="0" smtClean="0"/>
              <a:t>-cut-</a:t>
            </a:r>
            <a:r>
              <a:rPr lang="en-US" sz="2000" cap="small" dirty="0" smtClean="0"/>
              <a:t>red-</a:t>
            </a:r>
            <a:r>
              <a:rPr lang="en-US" sz="2000" b="1" cap="small" dirty="0" smtClean="0"/>
              <a:t>clf</a:t>
            </a:r>
            <a:r>
              <a:rPr lang="en-US" sz="2000" b="1" dirty="0" smtClean="0"/>
              <a:t>:round</a:t>
            </a:r>
            <a:r>
              <a:rPr lang="en-US" sz="2000" dirty="0" smtClean="0"/>
              <a:t>-</a:t>
            </a:r>
            <a:r>
              <a:rPr lang="en-US" sz="2000" cap="small" dirty="0" smtClean="0"/>
              <a:t>act</a:t>
            </a:r>
            <a:r>
              <a:rPr lang="en-US" sz="2000" cap="small" dirty="0"/>
              <a:t>	</a:t>
            </a:r>
            <a:r>
              <a:rPr lang="en-US" sz="2000" cap="small" dirty="0" err="1" smtClean="0"/>
              <a:t>art.nh</a:t>
            </a:r>
            <a:r>
              <a:rPr lang="en-US" sz="2000" dirty="0"/>
              <a:t>	</a:t>
            </a:r>
            <a:r>
              <a:rPr lang="en-US" sz="2000" dirty="0" smtClean="0"/>
              <a:t>	onion</a:t>
            </a:r>
            <a:endParaRPr lang="fr-FR" sz="2000" dirty="0"/>
          </a:p>
          <a:p>
            <a:pPr marL="0" indent="0">
              <a:buNone/>
            </a:pPr>
            <a:r>
              <a:rPr lang="en-US" sz="2000" dirty="0"/>
              <a:t>	‘She is cutting </a:t>
            </a:r>
            <a:r>
              <a:rPr lang="en-US" sz="2000" dirty="0" smtClean="0"/>
              <a:t>an onion’ </a:t>
            </a:r>
          </a:p>
          <a:p>
            <a:pPr marL="0" indent="0">
              <a:buNone/>
            </a:pPr>
            <a:endParaRPr lang="fr" sz="2000" dirty="0" smtClean="0"/>
          </a:p>
          <a:p>
            <a:r>
              <a:rPr lang="fr" sz="2800" dirty="0" smtClean="0">
                <a:solidFill>
                  <a:schemeClr val="bg1">
                    <a:lumMod val="50000"/>
                  </a:schemeClr>
                </a:solidFill>
              </a:rPr>
              <a:t>Classifier may stand in for part of the NP (~ external possessor)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81997"/>
              </p:ext>
            </p:extLst>
          </p:nvPr>
        </p:nvGraphicFramePr>
        <p:xfrm>
          <a:off x="504749" y="5812130"/>
          <a:ext cx="11109497" cy="820683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900970"/>
                <a:gridCol w="2770496"/>
                <a:gridCol w="1856095"/>
                <a:gridCol w="1831530"/>
                <a:gridCol w="943276"/>
                <a:gridCol w="2807130"/>
              </a:tblGrid>
              <a:tr h="27356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10)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n-sip</a:t>
                      </a: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ug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gio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ñi</a:t>
                      </a: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'</a:t>
                      </a: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moyo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CLF=part</a:t>
                      </a:r>
                      <a:r>
                        <a:rPr lang="fr-FR" sz="2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of O</a:t>
                      </a:r>
                      <a:endParaRPr lang="fr-FR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7356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sg-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wash</a:t>
                      </a: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clf</a:t>
                      </a: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:face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act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art.m</a:t>
                      </a: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baby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7356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'I wash the face of the baby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.'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1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13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8" y="1341892"/>
            <a:ext cx="11687251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W</a:t>
            </a:r>
            <a:r>
              <a:rPr lang="fr" sz="2800" dirty="0" smtClean="0"/>
              <a:t>ith an NP</a:t>
            </a:r>
            <a:endParaRPr lang="fr" sz="28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For Oblique, especially locative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r>
              <a:rPr lang="fr" sz="2000" dirty="0" smtClean="0"/>
              <a:t>(11) t-eja-</a:t>
            </a:r>
            <a:r>
              <a:rPr lang="fr" sz="2000" b="1" dirty="0" smtClean="0"/>
              <a:t>me</a:t>
            </a:r>
            <a:r>
              <a:rPr lang="fr" sz="2000" dirty="0" smtClean="0"/>
              <a:t>-re-ko            		te        pjo     	ñiye'e   </a:t>
            </a:r>
            <a:r>
              <a:rPr lang="fr" sz="2000" dirty="0"/>
              <a:t>	</a:t>
            </a:r>
            <a:r>
              <a:rPr lang="fr" sz="2000" dirty="0" smtClean="0"/>
              <a:t>	estera	       </a:t>
            </a:r>
            <a:r>
              <a:rPr lang="en-US" sz="2000" b="1" dirty="0" smtClean="0"/>
              <a:t>CLF=OBL</a:t>
            </a:r>
            <a:r>
              <a:rPr lang="fr" sz="2000" dirty="0" smtClean="0"/>
              <a:t> </a:t>
            </a:r>
            <a:r>
              <a:rPr lang="fr" sz="2000" b="1" dirty="0" smtClean="0"/>
              <a:t>(intrans)</a:t>
            </a:r>
            <a:endParaRPr lang="fr" sz="2000" b="1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  <a:tabLst>
                <a:tab pos="531813" algn="l"/>
              </a:tabLst>
            </a:pPr>
            <a:r>
              <a:rPr lang="fr" sz="2000" dirty="0" smtClean="0"/>
              <a:t>		3-sit-</a:t>
            </a:r>
            <a:r>
              <a:rPr lang="fr" sz="2000" b="1" dirty="0" smtClean="0"/>
              <a:t>CLF:fabric</a:t>
            </a:r>
            <a:r>
              <a:rPr lang="fr" sz="2000" dirty="0" smtClean="0"/>
              <a:t>-PLURACT-ACT 	PREP </a:t>
            </a:r>
            <a:r>
              <a:rPr lang="fr" sz="2000" dirty="0"/>
              <a:t>DEM	3M-POSS	mat </a:t>
            </a:r>
          </a:p>
          <a:p>
            <a:pPr marL="450850"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r>
              <a:rPr lang="fr" sz="2000" dirty="0" smtClean="0"/>
              <a:t>	'The </a:t>
            </a:r>
            <a:r>
              <a:rPr lang="fr" sz="2000" dirty="0"/>
              <a:t>man is (fabric)-sitting on a </a:t>
            </a:r>
            <a:r>
              <a:rPr lang="fr" sz="2000" dirty="0" smtClean="0"/>
              <a:t>mat.'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 marL="0" indent="0">
              <a:buNone/>
              <a:tabLst>
                <a:tab pos="3676650" algn="l"/>
                <a:tab pos="4572000" algn="l"/>
                <a:tab pos="5467350" algn="l"/>
                <a:tab pos="6372225" algn="l"/>
                <a:tab pos="8701088" algn="l"/>
              </a:tabLst>
            </a:pPr>
            <a:r>
              <a:rPr lang="en-US" sz="2000" dirty="0" smtClean="0"/>
              <a:t>(12) n-</a:t>
            </a:r>
            <a:r>
              <a:rPr lang="en-US" sz="2000" dirty="0" err="1" smtClean="0"/>
              <a:t>essu</a:t>
            </a:r>
            <a:r>
              <a:rPr lang="en-US" sz="2000" dirty="0" smtClean="0"/>
              <a:t>-</a:t>
            </a:r>
            <a:r>
              <a:rPr lang="en-US" sz="2000" b="1" dirty="0" err="1" smtClean="0"/>
              <a:t>pue</a:t>
            </a:r>
            <a:r>
              <a:rPr lang="en-US" sz="2000" dirty="0" err="1" smtClean="0"/>
              <a:t>-ko</a:t>
            </a:r>
            <a:r>
              <a:rPr lang="en-US" sz="2000" dirty="0" smtClean="0"/>
              <a:t>              </a:t>
            </a:r>
            <a:r>
              <a:rPr lang="en-US" sz="2000" dirty="0"/>
              <a:t>	</a:t>
            </a:r>
            <a:r>
              <a:rPr lang="en-US" sz="2000" dirty="0" err="1" smtClean="0"/>
              <a:t>te</a:t>
            </a:r>
            <a:r>
              <a:rPr lang="en-US" sz="2000" dirty="0" smtClean="0"/>
              <a:t>   </a:t>
            </a:r>
            <a:r>
              <a:rPr lang="en-US" sz="2000" dirty="0"/>
              <a:t>	</a:t>
            </a:r>
            <a:r>
              <a:rPr lang="en-US" sz="2000" dirty="0" err="1"/>
              <a:t>pog'e</a:t>
            </a:r>
            <a:r>
              <a:rPr lang="en-US" sz="2000" dirty="0"/>
              <a:t> 	to  	</a:t>
            </a:r>
            <a:r>
              <a:rPr lang="en-US" sz="2000" dirty="0" smtClean="0"/>
              <a:t>'</a:t>
            </a:r>
            <a:r>
              <a:rPr lang="en-US" sz="2000" dirty="0" err="1" smtClean="0"/>
              <a:t>saype</a:t>
            </a:r>
            <a:r>
              <a:rPr lang="en-US" sz="2000" i="1" dirty="0" smtClean="0"/>
              <a:t>	</a:t>
            </a:r>
            <a:r>
              <a:rPr lang="en-US" sz="2000" b="1" dirty="0" smtClean="0"/>
              <a:t>CLF=OBL (trans)</a:t>
            </a:r>
            <a:endParaRPr lang="fr-FR" sz="2000" dirty="0"/>
          </a:p>
          <a:p>
            <a:pPr marL="0" indent="0">
              <a:buNone/>
              <a:tabLst>
                <a:tab pos="450850" algn="l"/>
              </a:tabLst>
            </a:pPr>
            <a:r>
              <a:rPr lang="en-US" sz="2000" cap="small" dirty="0" smtClean="0"/>
              <a:t>	1sg-</a:t>
            </a:r>
            <a:r>
              <a:rPr lang="en-US" sz="2000" dirty="0" smtClean="0"/>
              <a:t>sharpen</a:t>
            </a:r>
            <a:r>
              <a:rPr lang="en-US" sz="2000" cap="small" dirty="0" smtClean="0"/>
              <a:t>-</a:t>
            </a:r>
            <a:r>
              <a:rPr lang="en-US" sz="2000" b="1" cap="small" dirty="0" smtClean="0"/>
              <a:t>clf:</a:t>
            </a:r>
            <a:r>
              <a:rPr lang="en-US" sz="2000" b="1" dirty="0" smtClean="0"/>
              <a:t>ground</a:t>
            </a:r>
            <a:r>
              <a:rPr lang="en-US" sz="2000" cap="small" dirty="0" smtClean="0"/>
              <a:t>-act</a:t>
            </a:r>
            <a:r>
              <a:rPr lang="en-US" sz="2000" cap="small" dirty="0"/>
              <a:t>	prep	</a:t>
            </a:r>
            <a:r>
              <a:rPr lang="en-US" sz="2000" dirty="0"/>
              <a:t>ground</a:t>
            </a:r>
            <a:r>
              <a:rPr lang="en-US" sz="2000" cap="small" dirty="0"/>
              <a:t>	</a:t>
            </a:r>
            <a:r>
              <a:rPr lang="en-US" sz="2000" cap="small" dirty="0" err="1" smtClean="0"/>
              <a:t>art.nh</a:t>
            </a:r>
            <a:r>
              <a:rPr lang="en-US" sz="2000" cap="small" dirty="0"/>
              <a:t>	</a:t>
            </a:r>
            <a:r>
              <a:rPr lang="en-US" sz="2000" dirty="0"/>
              <a:t>machete</a:t>
            </a:r>
            <a:endParaRPr lang="fr-FR" sz="2000" dirty="0"/>
          </a:p>
          <a:p>
            <a:pPr marL="0" indent="0">
              <a:buNone/>
              <a:tabLst>
                <a:tab pos="450850" algn="l"/>
              </a:tabLst>
            </a:pPr>
            <a:r>
              <a:rPr lang="en-US" sz="2000" dirty="0" smtClean="0"/>
              <a:t>	'I </a:t>
            </a:r>
            <a:r>
              <a:rPr lang="en-US" sz="2000" dirty="0"/>
              <a:t>am sharpening my knife on the ground</a:t>
            </a:r>
            <a:r>
              <a:rPr lang="en-US" sz="2000" dirty="0" smtClean="0"/>
              <a:t>.'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Classifier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may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stand in for part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of the location (relational meaning)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r>
              <a:rPr lang="fr" dirty="0" smtClean="0"/>
              <a:t>  </a:t>
            </a:r>
            <a:endParaRPr lang="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4846"/>
              </p:ext>
            </p:extLst>
          </p:nvPr>
        </p:nvGraphicFramePr>
        <p:xfrm>
          <a:off x="415600" y="5395535"/>
          <a:ext cx="11523461" cy="914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42476"/>
                <a:gridCol w="4758746"/>
                <a:gridCol w="651957"/>
                <a:gridCol w="832434"/>
                <a:gridCol w="1811391"/>
                <a:gridCol w="2826457"/>
              </a:tblGrid>
              <a:tr h="272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13)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w-k-</a:t>
                      </a: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uch</a:t>
                      </a: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ku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-'=</a:t>
                      </a: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yo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=</a:t>
                      </a: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o'i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te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to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ma-</a:t>
                      </a:r>
                      <a:r>
                        <a:rPr lang="en-US" sz="20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peno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CLF=part of OBL (</a:t>
                      </a:r>
                      <a:r>
                        <a:rPr lang="fr-FR" sz="2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trans</a:t>
                      </a:r>
                      <a:r>
                        <a:rPr lang="fr-FR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fr-FR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pl-caus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-go_out</a:t>
                      </a: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b="1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clf</a:t>
                      </a: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:interior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act=</a:t>
                      </a:r>
                      <a:r>
                        <a:rPr lang="en-US" sz="2000" cap="small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fut</a:t>
                      </a: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=</a:t>
                      </a:r>
                      <a:r>
                        <a:rPr lang="en-US" sz="2000" cap="small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ipfv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prep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art.nh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3m</a:t>
                      </a: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-house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'We are going to take him out of (the interior of) his house.'</a:t>
                      </a: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14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W</a:t>
            </a:r>
            <a:r>
              <a:rPr lang="fr" sz="2800" dirty="0" smtClean="0"/>
              <a:t>ithout an NP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For S </a:t>
            </a:r>
            <a:r>
              <a:rPr lang="fr" sz="2800" dirty="0"/>
              <a:t>of intransitive V and O of transitive </a:t>
            </a:r>
            <a:r>
              <a:rPr lang="fr" sz="2800" dirty="0" smtClean="0"/>
              <a:t>verbs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Function: introduction </a:t>
            </a:r>
            <a:r>
              <a:rPr lang="fr" sz="2800" dirty="0"/>
              <a:t>of new non-topical </a:t>
            </a:r>
            <a:r>
              <a:rPr lang="fr" sz="2800" dirty="0" smtClean="0"/>
              <a:t>participants or</a:t>
            </a:r>
            <a:r>
              <a:rPr lang="fr" sz="2800" dirty="0"/>
              <a:t> </a:t>
            </a:r>
            <a:r>
              <a:rPr lang="fr" sz="2800" dirty="0" smtClean="0"/>
              <a:t>mention of given participants ('anaphoric use').</a:t>
            </a:r>
            <a:endParaRPr lang="fr" sz="28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800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sz="28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r>
              <a:rPr lang="fr" dirty="0" smtClean="0"/>
              <a:t>  </a:t>
            </a:r>
            <a:endParaRPr lang="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63602"/>
              </p:ext>
            </p:extLst>
          </p:nvPr>
        </p:nvGraphicFramePr>
        <p:xfrm>
          <a:off x="838200" y="3359217"/>
          <a:ext cx="11074225" cy="9711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945866"/>
                <a:gridCol w="936283"/>
                <a:gridCol w="7406290"/>
                <a:gridCol w="1785786"/>
              </a:tblGrid>
              <a:tr h="328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2000" dirty="0" smtClean="0">
                          <a:effectLst/>
                          <a:latin typeface="+mn-lt"/>
                        </a:rPr>
                        <a:t>14)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</a:rPr>
                        <a:t>te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t-jara</a:t>
                      </a:r>
                      <a:r>
                        <a:rPr lang="pt-BR" sz="2000" b="1" dirty="0">
                          <a:effectLst/>
                          <a:latin typeface="+mn-lt"/>
                        </a:rPr>
                        <a:t>-'i</a:t>
                      </a:r>
                      <a:r>
                        <a:rPr lang="pt-BR" sz="2000" dirty="0">
                          <a:effectLst/>
                          <a:latin typeface="+mn-lt"/>
                        </a:rPr>
                        <a:t>=po,...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+mn-lt"/>
                        </a:rPr>
                        <a:t>CLF=S (</a:t>
                      </a:r>
                      <a:r>
                        <a:rPr lang="fr-FR" sz="2000" b="1" dirty="0" err="1" smtClean="0">
                          <a:effectLst/>
                          <a:latin typeface="+mn-lt"/>
                        </a:rPr>
                        <a:t>intrans</a:t>
                      </a:r>
                      <a:r>
                        <a:rPr lang="fr-FR" sz="2000" b="1" dirty="0" smtClean="0">
                          <a:effectLst/>
                          <a:latin typeface="+mn-lt"/>
                        </a:rPr>
                        <a:t>)</a:t>
                      </a:r>
                      <a:endParaRPr lang="fr-F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37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</a:rPr>
                        <a:t> 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>
                          <a:effectLst/>
                          <a:latin typeface="+mn-lt"/>
                        </a:rPr>
                        <a:t>sub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  <a:latin typeface="+mn-lt"/>
                        </a:rPr>
                        <a:t>3-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be.clear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-</a:t>
                      </a:r>
                      <a:r>
                        <a:rPr lang="en-US" sz="2000" b="1" cap="small" dirty="0">
                          <a:effectLst/>
                          <a:latin typeface="+mn-lt"/>
                        </a:rPr>
                        <a:t>clf: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environment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=</a:t>
                      </a:r>
                      <a:r>
                        <a:rPr lang="en-US" sz="2000" cap="small" dirty="0" err="1">
                          <a:effectLst/>
                          <a:latin typeface="+mn-lt"/>
                        </a:rPr>
                        <a:t>pfv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74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</a:rPr>
                        <a:t> 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When it was day time,… (lit. when the </a:t>
                      </a:r>
                      <a:r>
                        <a:rPr lang="en-GB" sz="2000" dirty="0" smtClean="0">
                          <a:effectLst/>
                          <a:latin typeface="+mn-lt"/>
                        </a:rPr>
                        <a:t>environment </a:t>
                      </a:r>
                      <a:r>
                        <a:rPr lang="en-GB" sz="2000" dirty="0">
                          <a:effectLst/>
                          <a:latin typeface="+mn-lt"/>
                        </a:rPr>
                        <a:t>was clear)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79444"/>
              </p:ext>
            </p:extLst>
          </p:nvPr>
        </p:nvGraphicFramePr>
        <p:xfrm>
          <a:off x="838200" y="4793381"/>
          <a:ext cx="11049000" cy="104915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54427"/>
                <a:gridCol w="2292519"/>
                <a:gridCol w="1064526"/>
                <a:gridCol w="1241946"/>
                <a:gridCol w="3862316"/>
                <a:gridCol w="1733266"/>
              </a:tblGrid>
              <a:tr h="28153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smtClean="0">
                          <a:effectLst/>
                        </a:rPr>
                        <a:t>15)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na-nok=po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muiji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n(a)-</a:t>
                      </a:r>
                      <a:r>
                        <a:rPr lang="en-US" sz="2000" dirty="0" err="1">
                          <a:effectLst/>
                        </a:rPr>
                        <a:t>oktaya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dirty="0" err="1">
                          <a:effectLst/>
                        </a:rPr>
                        <a:t>ji</a:t>
                      </a:r>
                      <a:r>
                        <a:rPr lang="en-US" sz="2000" dirty="0">
                          <a:effectLst/>
                        </a:rPr>
                        <a:t>-k=</a:t>
                      </a:r>
                      <a:r>
                        <a:rPr lang="en-US" sz="2000" dirty="0" err="1">
                          <a:effectLst/>
                        </a:rPr>
                        <a:t>po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CLF=O (</a:t>
                      </a:r>
                      <a:r>
                        <a:rPr lang="fr-FR" sz="2000" b="1" dirty="0" err="1" smtClean="0">
                          <a:effectLst/>
                        </a:rPr>
                        <a:t>trans</a:t>
                      </a:r>
                      <a:r>
                        <a:rPr lang="fr-FR" sz="2000" b="1" dirty="0" smtClean="0">
                          <a:effectLst/>
                        </a:rPr>
                        <a:t>)</a:t>
                      </a:r>
                      <a:endParaRPr lang="fr-F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153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r>
                        <a:rPr lang="en-US" sz="2000" cap="small">
                          <a:effectLst/>
                        </a:rPr>
                        <a:t>pl</a:t>
                      </a:r>
                      <a:r>
                        <a:rPr lang="en-US" sz="2000">
                          <a:effectLst/>
                        </a:rPr>
                        <a:t>-put-</a:t>
                      </a:r>
                      <a:r>
                        <a:rPr lang="en-US" sz="2000" cap="small">
                          <a:effectLst/>
                        </a:rPr>
                        <a:t>act-pfv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straw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en-US" sz="2000" cap="small" dirty="0">
                          <a:effectLst/>
                        </a:rPr>
                        <a:t>pl</a:t>
                      </a:r>
                      <a:r>
                        <a:rPr lang="en-US" sz="2000" dirty="0">
                          <a:effectLst/>
                        </a:rPr>
                        <a:t>-step_on-</a:t>
                      </a:r>
                      <a:r>
                        <a:rPr lang="en-US" sz="2000" b="1" cap="small" dirty="0">
                          <a:effectLst/>
                        </a:rPr>
                        <a:t>clf:</a:t>
                      </a:r>
                      <a:r>
                        <a:rPr lang="en-US" sz="2000" b="1" dirty="0">
                          <a:effectLst/>
                        </a:rPr>
                        <a:t>shapeless</a:t>
                      </a:r>
                      <a:r>
                        <a:rPr lang="en-US" sz="2000" cap="small" dirty="0">
                          <a:effectLst/>
                        </a:rPr>
                        <a:t>-act-pfv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48608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They put the straw, they step on it.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735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3434" y="6102849"/>
            <a:ext cx="1107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21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15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without an NP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 smtClean="0"/>
              <a:t>with </a:t>
            </a:r>
            <a:r>
              <a:rPr lang="fr" sz="2800" dirty="0"/>
              <a:t>Oblique, especially locative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Discourse functions: </a:t>
            </a:r>
            <a:r>
              <a:rPr lang="fr" sz="2800" dirty="0" smtClean="0"/>
              <a:t>introduction </a:t>
            </a:r>
            <a:r>
              <a:rPr lang="fr" sz="2800" dirty="0"/>
              <a:t>of new non-topical participants or mention of given </a:t>
            </a:r>
            <a:r>
              <a:rPr lang="fr" sz="2800" dirty="0" smtClean="0"/>
              <a:t>participants </a:t>
            </a:r>
            <a:endParaRPr lang="fr" sz="28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  <a:tabLst>
                <a:tab pos="900113" algn="l"/>
                <a:tab pos="8885238" algn="l"/>
              </a:tabLst>
            </a:pPr>
            <a:r>
              <a:rPr lang="fr" sz="2000" dirty="0" smtClean="0"/>
              <a:t>(16)	p-eja</a:t>
            </a:r>
            <a:r>
              <a:rPr lang="fr" sz="2000" b="1" dirty="0" smtClean="0"/>
              <a:t>-pue</a:t>
            </a:r>
            <a:r>
              <a:rPr lang="fr" sz="2000" dirty="0" smtClean="0"/>
              <a:t>-gi-a	</a:t>
            </a:r>
            <a:r>
              <a:rPr lang="en-US" sz="2000" b="1" dirty="0" smtClean="0"/>
              <a:t>CLF=OBL (locative)</a:t>
            </a:r>
            <a:endParaRPr lang="fr" sz="20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r>
              <a:rPr lang="fr" sz="2000" dirty="0" smtClean="0"/>
              <a:t>		2SG-sit-</a:t>
            </a:r>
            <a:r>
              <a:rPr lang="fr" sz="2000" b="1" dirty="0" smtClean="0"/>
              <a:t>CLF:ground</a:t>
            </a:r>
            <a:r>
              <a:rPr lang="fr" sz="2000" dirty="0" smtClean="0"/>
              <a:t>-ACT-IRR</a:t>
            </a:r>
            <a:endParaRPr lang="fr" sz="20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r>
              <a:rPr lang="fr" sz="2000" dirty="0" smtClean="0"/>
              <a:t>		'Please </a:t>
            </a:r>
            <a:r>
              <a:rPr lang="fr" sz="2000" dirty="0"/>
              <a:t>sit down (on the floor</a:t>
            </a:r>
            <a:r>
              <a:rPr lang="fr" sz="2000" dirty="0" smtClean="0"/>
              <a:t>).'</a:t>
            </a:r>
            <a:endParaRPr lang="fr" sz="2000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r>
              <a:rPr lang="fr" dirty="0" smtClean="0"/>
              <a:t>  </a:t>
            </a:r>
            <a:endParaRPr lang="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3609"/>
              </p:ext>
            </p:extLst>
          </p:nvPr>
        </p:nvGraphicFramePr>
        <p:xfrm>
          <a:off x="504749" y="4880335"/>
          <a:ext cx="11407366" cy="943657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36632"/>
                <a:gridCol w="1199216"/>
                <a:gridCol w="1021555"/>
                <a:gridCol w="1169606"/>
                <a:gridCol w="4787467"/>
                <a:gridCol w="2392890"/>
              </a:tblGrid>
              <a:tr h="3023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smtClean="0">
                          <a:effectLst/>
                        </a:rPr>
                        <a:t>17)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año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55,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n-</a:t>
                      </a:r>
                      <a:r>
                        <a:rPr lang="en-US" sz="2000" dirty="0" err="1">
                          <a:effectLst/>
                        </a:rPr>
                        <a:t>uch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dirty="0" err="1">
                          <a:effectLst/>
                        </a:rPr>
                        <a:t>ku</a:t>
                      </a:r>
                      <a:r>
                        <a:rPr lang="en-US" sz="2000" dirty="0">
                          <a:effectLst/>
                        </a:rPr>
                        <a:t>-'=</a:t>
                      </a:r>
                      <a:r>
                        <a:rPr lang="en-US" sz="2000" dirty="0" err="1">
                          <a:effectLst/>
                        </a:rPr>
                        <a:t>po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CLF=OBL (ablative)</a:t>
                      </a:r>
                      <a:endParaRPr lang="fr-F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>
                          <a:effectLst/>
                        </a:rPr>
                        <a:t>art.nh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year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n-US" sz="2000" cap="small" dirty="0">
                          <a:effectLst/>
                        </a:rPr>
                        <a:t>sg</a:t>
                      </a:r>
                      <a:r>
                        <a:rPr lang="en-US" sz="2000" dirty="0">
                          <a:effectLst/>
                        </a:rPr>
                        <a:t>-go_out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cap="small" dirty="0">
                          <a:effectLst/>
                        </a:rPr>
                        <a:t>clf:</a:t>
                      </a:r>
                      <a:r>
                        <a:rPr lang="en-US" sz="2000" b="1" dirty="0">
                          <a:effectLst/>
                        </a:rPr>
                        <a:t>frame</a:t>
                      </a:r>
                      <a:r>
                        <a:rPr lang="en-US" sz="2000" cap="small" dirty="0">
                          <a:effectLst/>
                        </a:rPr>
                        <a:t>-act=</a:t>
                      </a:r>
                      <a:r>
                        <a:rPr lang="en-US" sz="2000" cap="small" dirty="0" err="1">
                          <a:effectLst/>
                        </a:rPr>
                        <a:t>pfv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3983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the year 55, I left (the military service).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16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r>
              <a:rPr lang="fr" sz="2800" dirty="0"/>
              <a:t>C</a:t>
            </a:r>
            <a:r>
              <a:rPr lang="fr" sz="2800" dirty="0" smtClean="0"/>
              <a:t>hanging valency</a:t>
            </a:r>
          </a:p>
          <a:p>
            <a:r>
              <a:rPr lang="fr" sz="2800" dirty="0"/>
              <a:t>E</a:t>
            </a:r>
            <a:r>
              <a:rPr lang="fr" sz="2800" dirty="0" smtClean="0"/>
              <a:t>ssentially </a:t>
            </a:r>
            <a:r>
              <a:rPr lang="fr" sz="2800" dirty="0"/>
              <a:t>promoting </a:t>
            </a:r>
            <a:r>
              <a:rPr lang="fr" sz="2800" dirty="0" smtClean="0"/>
              <a:t>an oblique (adjunct or peripheral participant) </a:t>
            </a:r>
            <a:r>
              <a:rPr lang="fr" sz="2800" dirty="0"/>
              <a:t>as a core argument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-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</a:pPr>
            <a:endParaRPr lang="fr" sz="2800" dirty="0" smtClean="0"/>
          </a:p>
          <a:p>
            <a:pPr>
              <a:buClr>
                <a:schemeClr val="dk1"/>
              </a:buClr>
              <a:buSzPct val="78571"/>
              <a:buNone/>
            </a:pPr>
            <a:r>
              <a:rPr lang="fr" dirty="0" smtClean="0"/>
              <a:t>  </a:t>
            </a:r>
            <a:endParaRPr lang="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97738"/>
              </p:ext>
            </p:extLst>
          </p:nvPr>
        </p:nvGraphicFramePr>
        <p:xfrm>
          <a:off x="708755" y="3074435"/>
          <a:ext cx="8122250" cy="74909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69946"/>
                <a:gridCol w="2626797"/>
                <a:gridCol w="2079986"/>
                <a:gridCol w="1425915"/>
                <a:gridCol w="1419606"/>
              </a:tblGrid>
              <a:tr h="2496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smtClean="0">
                          <a:effectLst/>
                        </a:rPr>
                        <a:t>18)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n-</a:t>
                      </a:r>
                      <a:r>
                        <a:rPr lang="en-US" sz="2000" dirty="0" err="1" smtClean="0">
                          <a:effectLst/>
                        </a:rPr>
                        <a:t>eja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 err="1" smtClean="0">
                          <a:effectLst/>
                        </a:rPr>
                        <a:t>ko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te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tyuraji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496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3-sit</a:t>
                      </a:r>
                      <a:r>
                        <a:rPr lang="en-US" sz="2000" cap="small" dirty="0" smtClean="0">
                          <a:effectLst/>
                        </a:rPr>
                        <a:t>-act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small" dirty="0">
                          <a:effectLst/>
                        </a:rPr>
                        <a:t>prep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mud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496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'</a:t>
                      </a:r>
                      <a:r>
                        <a:rPr lang="en-US" sz="2000" baseline="0" dirty="0" smtClean="0">
                          <a:effectLst/>
                        </a:rPr>
                        <a:t>I </a:t>
                      </a:r>
                      <a:r>
                        <a:rPr lang="en-US" sz="2000" dirty="0" smtClean="0">
                          <a:effectLst/>
                        </a:rPr>
                        <a:t>sit in the mud'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99220"/>
              </p:ext>
            </p:extLst>
          </p:nvPr>
        </p:nvGraphicFramePr>
        <p:xfrm>
          <a:off x="708755" y="3998794"/>
          <a:ext cx="10823602" cy="94852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26719"/>
                <a:gridCol w="2654389"/>
                <a:gridCol w="1119116"/>
                <a:gridCol w="3684896"/>
                <a:gridCol w="2538482"/>
              </a:tblGrid>
              <a:tr h="313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</a:t>
                      </a:r>
                      <a:r>
                        <a:rPr lang="en-GB" sz="2000" dirty="0" smtClean="0">
                          <a:effectLst/>
                        </a:rPr>
                        <a:t>19)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n-</a:t>
                      </a:r>
                      <a:r>
                        <a:rPr lang="en-US" sz="2000" dirty="0" err="1" smtClean="0">
                          <a:effectLst/>
                        </a:rPr>
                        <a:t>eja</a:t>
                      </a:r>
                      <a:r>
                        <a:rPr lang="en-US" sz="2000" b="1" dirty="0" smtClean="0">
                          <a:effectLst/>
                        </a:rPr>
                        <a:t>-j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 err="1" smtClean="0">
                          <a:effectLst/>
                        </a:rPr>
                        <a:t>ko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tyuraji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CLF=OBL (locative)</a:t>
                      </a:r>
                      <a:endParaRPr lang="fr" sz="2000" dirty="0" smtClean="0"/>
                    </a:p>
                  </a:txBody>
                  <a:tcPr marL="73025" marR="73025" marT="0" marB="0"/>
                </a:tc>
              </a:tr>
              <a:tr h="317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3-sit</a:t>
                      </a:r>
                      <a:r>
                        <a:rPr lang="en-US" sz="2000" b="1" cap="small" dirty="0" smtClean="0">
                          <a:effectLst/>
                        </a:rPr>
                        <a:t>-clf:</a:t>
                      </a:r>
                      <a:r>
                        <a:rPr lang="en-US" sz="2000" b="1" cap="none" baseline="0" dirty="0" smtClean="0">
                          <a:effectLst/>
                        </a:rPr>
                        <a:t>shapeless</a:t>
                      </a:r>
                      <a:r>
                        <a:rPr lang="en-US" sz="2000" cap="small" dirty="0" smtClean="0">
                          <a:effectLst/>
                        </a:rPr>
                        <a:t>-act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mud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17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'</a:t>
                      </a:r>
                      <a:r>
                        <a:rPr lang="en-US" sz="2000" baseline="0" dirty="0" smtClean="0">
                          <a:effectLst/>
                        </a:rPr>
                        <a:t>I </a:t>
                      </a:r>
                      <a:r>
                        <a:rPr lang="en-US" sz="2000" dirty="0" smtClean="0">
                          <a:effectLst/>
                        </a:rPr>
                        <a:t>sit in the mud'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3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17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  <a:tabLst>
                <a:tab pos="627063" algn="l"/>
              </a:tabLst>
            </a:pPr>
            <a:r>
              <a:rPr lang="en-US" sz="2000" dirty="0" smtClean="0"/>
              <a:t>(21)</a:t>
            </a:r>
            <a:r>
              <a:rPr lang="en-US" sz="2000" dirty="0"/>
              <a:t>	</a:t>
            </a:r>
            <a:r>
              <a:rPr lang="en-US" sz="2000" i="1" dirty="0" err="1" smtClean="0"/>
              <a:t>eñi</a:t>
            </a:r>
            <a:r>
              <a:rPr lang="en-US" sz="2000" i="1" dirty="0"/>
              <a:t>	</a:t>
            </a:r>
            <a:r>
              <a:rPr lang="en-US" sz="2000" i="1" dirty="0" err="1"/>
              <a:t>ñi</a:t>
            </a:r>
            <a:r>
              <a:rPr lang="en-US" sz="2000" i="1" dirty="0"/>
              <a:t>-</a:t>
            </a:r>
            <a:r>
              <a:rPr lang="en-US" sz="2000" i="1" dirty="0" err="1"/>
              <a:t>semo</a:t>
            </a:r>
            <a:r>
              <a:rPr lang="en-US" sz="2000" i="1" dirty="0"/>
              <a:t>-</a:t>
            </a:r>
            <a:r>
              <a:rPr lang="en-US" sz="2000" b="1" i="1" dirty="0"/>
              <a:t>pi</a:t>
            </a:r>
            <a:r>
              <a:rPr lang="en-US" sz="2000" i="1" dirty="0"/>
              <a:t>-k-</a:t>
            </a:r>
            <a:r>
              <a:rPr lang="en-US" sz="2000" i="1" dirty="0" err="1"/>
              <a:t>po</a:t>
            </a:r>
            <a:r>
              <a:rPr lang="en-US" sz="2000" i="1" dirty="0"/>
              <a:t>							</a:t>
            </a:r>
            <a:r>
              <a:rPr lang="en-US" sz="2000" b="1" dirty="0"/>
              <a:t> </a:t>
            </a:r>
            <a:r>
              <a:rPr lang="en-US" sz="2000" b="1" dirty="0" smtClean="0"/>
              <a:t>CLF=OBL (reason)</a:t>
            </a:r>
            <a:endParaRPr lang="fr-FR" sz="2000" dirty="0"/>
          </a:p>
          <a:p>
            <a:pPr marL="0" indent="0">
              <a:buNone/>
              <a:tabLst>
                <a:tab pos="627063" algn="l"/>
              </a:tabLst>
            </a:pPr>
            <a:r>
              <a:rPr lang="en-US" sz="2000" cap="small" dirty="0" smtClean="0"/>
              <a:t>	</a:t>
            </a:r>
            <a:r>
              <a:rPr lang="en-US" sz="2000" cap="small" dirty="0" err="1" smtClean="0"/>
              <a:t>pro.m</a:t>
            </a:r>
            <a:r>
              <a:rPr lang="en-US" sz="2000" cap="small" dirty="0"/>
              <a:t>	3m</a:t>
            </a:r>
            <a:r>
              <a:rPr lang="en-US" sz="2000" dirty="0"/>
              <a:t>-be.angry</a:t>
            </a:r>
            <a:r>
              <a:rPr lang="en-US" sz="2000" b="1" dirty="0"/>
              <a:t>-</a:t>
            </a:r>
            <a:r>
              <a:rPr lang="en-US" sz="2000" b="1" cap="small" dirty="0"/>
              <a:t>clf</a:t>
            </a:r>
            <a:r>
              <a:rPr lang="en-US" sz="2000" b="1" dirty="0"/>
              <a:t>:rope</a:t>
            </a:r>
            <a:r>
              <a:rPr lang="en-US" sz="2000" dirty="0"/>
              <a:t>-</a:t>
            </a:r>
            <a:r>
              <a:rPr lang="en-US" sz="2000" cap="small" dirty="0"/>
              <a:t>act-pfv</a:t>
            </a:r>
            <a:endParaRPr lang="fr-FR" sz="2000" dirty="0"/>
          </a:p>
          <a:p>
            <a:pPr marL="0" indent="0">
              <a:buNone/>
              <a:tabLst>
                <a:tab pos="627063" algn="l"/>
              </a:tabLst>
            </a:pPr>
            <a:r>
              <a:rPr lang="en-US" sz="2000" dirty="0" smtClean="0"/>
              <a:t>	‘</a:t>
            </a:r>
            <a:r>
              <a:rPr lang="en-US" sz="2000" dirty="0"/>
              <a:t>He got mad (at these words).’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70744"/>
              </p:ext>
            </p:extLst>
          </p:nvPr>
        </p:nvGraphicFramePr>
        <p:xfrm>
          <a:off x="504749" y="1835984"/>
          <a:ext cx="8122250" cy="86871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65309"/>
                <a:gridCol w="2422055"/>
                <a:gridCol w="1975331"/>
                <a:gridCol w="1320678"/>
                <a:gridCol w="1838877"/>
              </a:tblGrid>
              <a:tr h="2895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(20)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t-</a:t>
                      </a:r>
                      <a:r>
                        <a:rPr lang="en-US" sz="2000" dirty="0" err="1">
                          <a:effectLst/>
                        </a:rPr>
                        <a:t>semo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te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techjirikworopi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95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3-be_angry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small" dirty="0">
                          <a:effectLst/>
                        </a:rPr>
                        <a:t>prep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>
                          <a:effectLst/>
                        </a:rPr>
                        <a:t>art.nh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word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95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S/he got angry at the word.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2291509" y="2972548"/>
            <a:ext cx="627961" cy="7271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4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18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sz="2800" dirty="0" smtClean="0"/>
              <a:t>Semantic </a:t>
            </a:r>
            <a:r>
              <a:rPr lang="fr" sz="2800" dirty="0"/>
              <a:t>difference: plain description vs. emphasis on the location</a:t>
            </a:r>
          </a:p>
          <a:p>
            <a:r>
              <a:rPr lang="en-US" sz="2800" dirty="0" smtClean="0"/>
              <a:t>Classifier semantically more specific than the preposition</a:t>
            </a:r>
          </a:p>
          <a:p>
            <a:r>
              <a:rPr lang="en-US" sz="2800" dirty="0" smtClean="0"/>
              <a:t>Predictable meaning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Construction attested with 7 classifiers in natural texts</a:t>
            </a:r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49784"/>
              </p:ext>
            </p:extLst>
          </p:nvPr>
        </p:nvGraphicFramePr>
        <p:xfrm>
          <a:off x="578100" y="4192588"/>
          <a:ext cx="6439209" cy="92284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4275"/>
                <a:gridCol w="3412197"/>
                <a:gridCol w="1219586"/>
                <a:gridCol w="1043151"/>
              </a:tblGrid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(23)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ñi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err="1">
                          <a:effectLst/>
                        </a:rPr>
                        <a:t>jumpo</a:t>
                      </a:r>
                      <a:r>
                        <a:rPr lang="en-US" sz="2000" b="1" dirty="0">
                          <a:effectLst/>
                        </a:rPr>
                        <a:t>-je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err="1">
                          <a:effectLst/>
                        </a:rPr>
                        <a:t>cho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smeno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3m-</a:t>
                      </a:r>
                      <a:r>
                        <a:rPr lang="en-US" sz="2000" dirty="0">
                          <a:effectLst/>
                        </a:rPr>
                        <a:t>run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cap="small" dirty="0">
                          <a:effectLst/>
                        </a:rPr>
                        <a:t>clf</a:t>
                      </a:r>
                      <a:r>
                        <a:rPr lang="en-US" sz="2000" b="1" dirty="0">
                          <a:effectLst/>
                        </a:rPr>
                        <a:t>:interior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cap="small" dirty="0">
                          <a:effectLst/>
                        </a:rPr>
                        <a:t>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woods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S/he </a:t>
                      </a:r>
                      <a:r>
                        <a:rPr lang="en-US" sz="2000" dirty="0" smtClean="0">
                          <a:effectLst/>
                        </a:rPr>
                        <a:t>runs </a:t>
                      </a:r>
                      <a:r>
                        <a:rPr lang="en-US" sz="2000" b="1" dirty="0">
                          <a:effectLst/>
                        </a:rPr>
                        <a:t>inside</a:t>
                      </a:r>
                      <a:r>
                        <a:rPr lang="en-US" sz="2000" dirty="0">
                          <a:effectLst/>
                        </a:rPr>
                        <a:t> the woods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5938" y="3735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27511"/>
              </p:ext>
            </p:extLst>
          </p:nvPr>
        </p:nvGraphicFramePr>
        <p:xfrm>
          <a:off x="578100" y="2845894"/>
          <a:ext cx="6439209" cy="914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57724"/>
                <a:gridCol w="2936487"/>
                <a:gridCol w="1049558"/>
                <a:gridCol w="897720"/>
                <a:gridCol w="8977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(22)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t-</a:t>
                      </a:r>
                      <a:r>
                        <a:rPr lang="en-US" sz="2000" dirty="0" err="1" smtClean="0">
                          <a:effectLst/>
                        </a:rPr>
                        <a:t>junopo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2000" b="1" dirty="0" smtClean="0"/>
                        <a:t>te</a:t>
                      </a:r>
                      <a:endParaRPr lang="fr-FR" sz="2000" b="1" dirty="0"/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smeno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smtClean="0">
                          <a:effectLst/>
                        </a:rPr>
                        <a:t>3-</a:t>
                      </a:r>
                      <a:r>
                        <a:rPr lang="en-US" sz="2000" dirty="0" smtClean="0">
                          <a:effectLst/>
                        </a:rPr>
                        <a:t>run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b="1" cap="small" dirty="0" smtClean="0">
                          <a:effectLst/>
                        </a:rPr>
                        <a:t>prep</a:t>
                      </a:r>
                      <a:endParaRPr lang="fr-FR" sz="2000" b="1" dirty="0"/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woods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S/he </a:t>
                      </a:r>
                      <a:r>
                        <a:rPr lang="en-US" sz="2000" dirty="0" smtClean="0">
                          <a:effectLst/>
                        </a:rPr>
                        <a:t>runs </a:t>
                      </a:r>
                      <a:r>
                        <a:rPr lang="en-US" sz="2000" b="1" dirty="0" smtClean="0">
                          <a:effectLst/>
                        </a:rPr>
                        <a:t>in/to/from </a:t>
                      </a:r>
                      <a:r>
                        <a:rPr lang="en-US" sz="2000" dirty="0">
                          <a:effectLst/>
                        </a:rPr>
                        <a:t>the woods.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6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 smtClean="0"/>
              <a:t>Nominal classification in Mojeño Trinitario verbs </a:t>
            </a:r>
            <a:endParaRPr lang="fr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19</a:t>
            </a:fld>
            <a:endParaRPr lang="fr"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04749" y="1341892"/>
            <a:ext cx="11523460" cy="4700464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lang="fr" dirty="0"/>
          </a:p>
          <a:p>
            <a:endParaRPr lang="en-US" dirty="0" smtClean="0"/>
          </a:p>
          <a:p>
            <a:r>
              <a:rPr lang="en-US" sz="2800" dirty="0" smtClean="0"/>
              <a:t>Variation between transitive and intransitive construction (both with classifier)</a:t>
            </a:r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 smtClean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  <a:p>
            <a:pPr>
              <a:buClr>
                <a:schemeClr val="dk1"/>
              </a:buClr>
              <a:buSzPct val="78571"/>
              <a:buNone/>
            </a:pPr>
            <a:endParaRPr lang="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9075"/>
              </p:ext>
            </p:extLst>
          </p:nvPr>
        </p:nvGraphicFramePr>
        <p:xfrm>
          <a:off x="627796" y="3222321"/>
          <a:ext cx="6439209" cy="85086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4275"/>
                <a:gridCol w="3412197"/>
                <a:gridCol w="1219586"/>
                <a:gridCol w="1043151"/>
              </a:tblGrid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(24)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ñi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err="1">
                          <a:effectLst/>
                        </a:rPr>
                        <a:t>jumpo</a:t>
                      </a:r>
                      <a:r>
                        <a:rPr lang="en-US" sz="2000" b="1" dirty="0">
                          <a:effectLst/>
                        </a:rPr>
                        <a:t>-je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err="1">
                          <a:effectLst/>
                        </a:rPr>
                        <a:t>cho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smeno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3m-</a:t>
                      </a:r>
                      <a:r>
                        <a:rPr lang="en-US" sz="2000" dirty="0">
                          <a:effectLst/>
                        </a:rPr>
                        <a:t>run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cap="small" dirty="0">
                          <a:effectLst/>
                        </a:rPr>
                        <a:t>clf</a:t>
                      </a:r>
                      <a:r>
                        <a:rPr lang="en-US" sz="2000" b="1" dirty="0">
                          <a:effectLst/>
                        </a:rPr>
                        <a:t>:interior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cap="small" dirty="0">
                          <a:effectLst/>
                        </a:rPr>
                        <a:t>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woods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S/he ran inside the woods.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5938" y="3735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08268"/>
              </p:ext>
            </p:extLst>
          </p:nvPr>
        </p:nvGraphicFramePr>
        <p:xfrm>
          <a:off x="627796" y="4396280"/>
          <a:ext cx="7547212" cy="85086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1795"/>
                <a:gridCol w="3508115"/>
                <a:gridCol w="956759"/>
                <a:gridCol w="1232190"/>
                <a:gridCol w="1038353"/>
              </a:tblGrid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(25)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t-</a:t>
                      </a:r>
                      <a:r>
                        <a:rPr lang="en-US" sz="2000" dirty="0" err="1" smtClean="0">
                          <a:effectLst/>
                        </a:rPr>
                        <a:t>jumpo</a:t>
                      </a:r>
                      <a:r>
                        <a:rPr lang="en-US" sz="2000" b="1" dirty="0" smtClean="0">
                          <a:effectLst/>
                        </a:rPr>
                        <a:t>-je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 err="1" smtClean="0">
                          <a:effectLst/>
                        </a:rPr>
                        <a:t>cho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</a:t>
                      </a:r>
                      <a:endParaRPr lang="fr-F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smeno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smtClean="0">
                          <a:effectLst/>
                        </a:rPr>
                        <a:t>3-</a:t>
                      </a:r>
                      <a:r>
                        <a:rPr lang="en-US" sz="2000" dirty="0" smtClean="0">
                          <a:effectLst/>
                        </a:rPr>
                        <a:t>run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r>
                        <a:rPr lang="en-US" sz="2000" b="1" cap="small" dirty="0" smtClean="0">
                          <a:effectLst/>
                        </a:rPr>
                        <a:t>clf</a:t>
                      </a:r>
                      <a:r>
                        <a:rPr lang="en-US" sz="2000" b="1" dirty="0" smtClean="0">
                          <a:effectLst/>
                        </a:rPr>
                        <a:t>:interior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cap="small" dirty="0" smtClean="0">
                          <a:effectLst/>
                        </a:rPr>
                        <a:t>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small" dirty="0" smtClean="0">
                          <a:effectLst/>
                          <a:latin typeface="+mn-lt"/>
                        </a:rPr>
                        <a:t>prep</a:t>
                      </a:r>
                      <a:endParaRPr lang="fr-F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woods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836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S/he ran inside the woods.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Ellipse 1"/>
          <p:cNvSpPr/>
          <p:nvPr/>
        </p:nvSpPr>
        <p:spPr>
          <a:xfrm>
            <a:off x="1344058" y="3095740"/>
            <a:ext cx="495759" cy="21514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82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14915" cy="1325563"/>
          </a:xfrm>
        </p:spPr>
        <p:txBody>
          <a:bodyPr/>
          <a:lstStyle/>
          <a:p>
            <a:r>
              <a:rPr lang="fr-FR" dirty="0" err="1" smtClean="0"/>
              <a:t>Verb</a:t>
            </a:r>
            <a:r>
              <a:rPr lang="fr-FR" dirty="0" smtClean="0"/>
              <a:t> </a:t>
            </a:r>
            <a:r>
              <a:rPr lang="fr-FR" dirty="0" err="1" smtClean="0"/>
              <a:t>classifiers</a:t>
            </a:r>
            <a:r>
              <a:rPr lang="fr-FR" dirty="0" smtClean="0"/>
              <a:t> </a:t>
            </a:r>
            <a:r>
              <a:rPr lang="fr-FR" dirty="0" err="1" smtClean="0"/>
              <a:t>adding</a:t>
            </a:r>
            <a:r>
              <a:rPr lang="fr-FR" dirty="0" smtClean="0"/>
              <a:t> a </a:t>
            </a:r>
            <a:r>
              <a:rPr lang="fr-FR" dirty="0" err="1" smtClean="0"/>
              <a:t>core</a:t>
            </a:r>
            <a:r>
              <a:rPr lang="fr-FR" dirty="0" smtClean="0"/>
              <a:t> argument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97400"/>
              </p:ext>
            </p:extLst>
          </p:nvPr>
        </p:nvGraphicFramePr>
        <p:xfrm>
          <a:off x="906779" y="2253081"/>
          <a:ext cx="8617612" cy="914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41119"/>
                <a:gridCol w="1080748"/>
                <a:gridCol w="1126541"/>
                <a:gridCol w="1671947"/>
                <a:gridCol w="1232188"/>
                <a:gridCol w="1836465"/>
                <a:gridCol w="1228604"/>
              </a:tblGrid>
              <a:tr h="91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(1)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effectLst/>
                        </a:rPr>
                        <a:t>to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</a:rPr>
                        <a:t>kwoyu</a:t>
                      </a:r>
                      <a:r>
                        <a:rPr lang="en-US" sz="2000" i="1" dirty="0">
                          <a:effectLst/>
                        </a:rPr>
                        <a:t>   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effectLst/>
                        </a:rPr>
                        <a:t>t(a)-ow-'o                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</a:t>
                      </a:r>
                      <a:endParaRPr lang="fr-FR" sz="2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to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'</a:t>
                      </a:r>
                      <a:r>
                        <a:rPr lang="en-US" sz="2000" i="1" dirty="0" err="1">
                          <a:effectLst/>
                        </a:rPr>
                        <a:t>une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horse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r>
                        <a:rPr lang="en-US" sz="2000" cap="small" dirty="0" smtClean="0">
                          <a:effectLst/>
                        </a:rPr>
                        <a:t>nh</a:t>
                      </a:r>
                      <a:r>
                        <a:rPr lang="en-US" sz="2000" dirty="0" smtClean="0">
                          <a:effectLst/>
                        </a:rPr>
                        <a:t>-be-</a:t>
                      </a:r>
                      <a:r>
                        <a:rPr lang="en-US" sz="2000" cap="small" dirty="0" smtClean="0">
                          <a:effectLst/>
                        </a:rPr>
                        <a:t>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small" dirty="0" smtClean="0">
                          <a:effectLst/>
                          <a:latin typeface="+mn-lt"/>
                          <a:ea typeface="+mn-ea"/>
                        </a:rPr>
                        <a:t>prep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‘The horse is in the water.’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946479"/>
              </p:ext>
            </p:extLst>
          </p:nvPr>
        </p:nvGraphicFramePr>
        <p:xfrm>
          <a:off x="838200" y="3809999"/>
          <a:ext cx="8617611" cy="914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64688"/>
                <a:gridCol w="1003813"/>
                <a:gridCol w="1046073"/>
                <a:gridCol w="2916023"/>
                <a:gridCol w="1514246"/>
                <a:gridCol w="1572768"/>
              </a:tblGrid>
              <a:tr h="91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(2)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effectLst/>
                        </a:rPr>
                        <a:t>to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effectLst/>
                        </a:rPr>
                        <a:t>kwoyu   </a:t>
                      </a:r>
                      <a:endParaRPr lang="fr-FR" sz="20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t(a)-ow</a:t>
                      </a:r>
                      <a:r>
                        <a:rPr lang="en-US" sz="2000" b="1" i="1" dirty="0">
                          <a:effectLst/>
                        </a:rPr>
                        <a:t>-e</a:t>
                      </a:r>
                      <a:r>
                        <a:rPr lang="en-US" sz="2000" i="1" dirty="0">
                          <a:effectLst/>
                        </a:rPr>
                        <a:t>-</a:t>
                      </a:r>
                      <a:r>
                        <a:rPr lang="en-US" sz="2000" i="1" dirty="0" err="1">
                          <a:effectLst/>
                        </a:rPr>
                        <a:t>ko</a:t>
                      </a:r>
                      <a:r>
                        <a:rPr lang="en-US" sz="2000" i="1" dirty="0">
                          <a:effectLst/>
                        </a:rPr>
                        <a:t>                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to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</a:rPr>
                        <a:t>'</a:t>
                      </a:r>
                      <a:r>
                        <a:rPr lang="en-US" sz="2000" i="1" dirty="0" err="1">
                          <a:effectLst/>
                        </a:rPr>
                        <a:t>une</a:t>
                      </a:r>
                      <a:endParaRPr lang="fr-FR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horse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en-US" sz="2000" cap="small" dirty="0">
                          <a:effectLst/>
                        </a:rPr>
                        <a:t>nh</a:t>
                      </a:r>
                      <a:r>
                        <a:rPr lang="en-US" sz="2000" dirty="0">
                          <a:effectLst/>
                        </a:rPr>
                        <a:t>-be</a:t>
                      </a: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cap="small" dirty="0">
                          <a:effectLst/>
                        </a:rPr>
                        <a:t>clf</a:t>
                      </a:r>
                      <a:r>
                        <a:rPr lang="en-US" sz="2000" b="1" dirty="0">
                          <a:effectLst/>
                        </a:rPr>
                        <a:t>:liquid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cap="small" dirty="0">
                          <a:effectLst/>
                        </a:rPr>
                        <a:t>act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 err="1" smtClean="0">
                          <a:effectLst/>
                        </a:rPr>
                        <a:t>art.nh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water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‘The horse is in the water.’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06779" y="5252314"/>
            <a:ext cx="5633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 applicative construction ? </a:t>
            </a:r>
            <a:endParaRPr lang="fr-FR" sz="32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0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Nominal classification: an </a:t>
            </a:r>
            <a:r>
              <a:rPr lang="fr-FR" dirty="0" err="1" smtClean="0"/>
              <a:t>emergent</a:t>
            </a:r>
            <a:r>
              <a:rPr lang="fr-FR" dirty="0" smtClean="0"/>
              <a:t> applicative ? 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'Applicative </a:t>
            </a:r>
            <a:r>
              <a:rPr lang="en-US" sz="3200" dirty="0"/>
              <a:t>constructions are a means some languages have for </a:t>
            </a:r>
            <a:r>
              <a:rPr lang="en-US" sz="3200" dirty="0" smtClean="0"/>
              <a:t>structuring clauses </a:t>
            </a:r>
            <a:r>
              <a:rPr lang="en-US" sz="3200" dirty="0"/>
              <a:t>which allow the coding of a thematically peripheral argument </a:t>
            </a:r>
            <a:r>
              <a:rPr lang="en-US" sz="3200" dirty="0" smtClean="0"/>
              <a:t>or adjunct </a:t>
            </a:r>
            <a:r>
              <a:rPr lang="en-US" sz="3200" dirty="0"/>
              <a:t>as a core-object argument</a:t>
            </a:r>
            <a:r>
              <a:rPr lang="en-US" sz="3200" dirty="0" smtClean="0"/>
              <a:t>.' (Peterson 2007:1)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the construction under study fits the definition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BUT not prototypical applicative derivation: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i="1" dirty="0"/>
              <a:t>i </a:t>
            </a:r>
            <a:r>
              <a:rPr lang="en-US" dirty="0"/>
              <a:t>) </a:t>
            </a:r>
            <a:r>
              <a:rPr lang="en-US" dirty="0" smtClean="0"/>
              <a:t>the extra participant </a:t>
            </a:r>
            <a:r>
              <a:rPr lang="en-US" dirty="0"/>
              <a:t>is optional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i="1" dirty="0" smtClean="0"/>
              <a:t>ii</a:t>
            </a:r>
            <a:r>
              <a:rPr lang="en-US" dirty="0" smtClean="0"/>
              <a:t>) it</a:t>
            </a:r>
            <a:r>
              <a:rPr lang="fr-FR" sz="3600" dirty="0"/>
              <a:t> </a:t>
            </a:r>
            <a:r>
              <a:rPr lang="en-US" dirty="0" smtClean="0"/>
              <a:t>can </a:t>
            </a:r>
            <a:r>
              <a:rPr lang="en-US" dirty="0"/>
              <a:t>sometimes be </a:t>
            </a:r>
            <a:r>
              <a:rPr lang="en-US" dirty="0" smtClean="0"/>
              <a:t>marked </a:t>
            </a:r>
            <a:r>
              <a:rPr lang="en-US" dirty="0"/>
              <a:t>as an </a:t>
            </a:r>
            <a:r>
              <a:rPr lang="en-US" dirty="0" smtClean="0"/>
              <a:t>oblique</a:t>
            </a:r>
            <a:endParaRPr lang="fr-FR" sz="3600" dirty="0"/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20</a:t>
            </a:fld>
            <a:endParaRPr lang="fr"/>
          </a:p>
        </p:txBody>
      </p:sp>
      <p:sp>
        <p:nvSpPr>
          <p:cNvPr id="2" name="ZoneTexte 1"/>
          <p:cNvSpPr txBox="1"/>
          <p:nvPr/>
        </p:nvSpPr>
        <p:spPr>
          <a:xfrm>
            <a:off x="415600" y="6091833"/>
            <a:ext cx="1123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Peterson, David. 2007. </a:t>
            </a:r>
            <a:r>
              <a:rPr lang="en-US" i="1" dirty="0"/>
              <a:t>Applicative constructions, Oxford Linguistics, Oxford: Oxford University Press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35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Nominal classification: an </a:t>
            </a:r>
            <a:r>
              <a:rPr lang="fr-FR" dirty="0" err="1" smtClean="0"/>
              <a:t>emergent</a:t>
            </a:r>
            <a:r>
              <a:rPr lang="fr-FR" dirty="0" smtClean="0"/>
              <a:t> applicative ? 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'Such </a:t>
            </a:r>
            <a:r>
              <a:rPr lang="en-US" sz="3200" dirty="0"/>
              <a:t>constructions are </a:t>
            </a:r>
            <a:r>
              <a:rPr lang="en-US" sz="3200" dirty="0" err="1"/>
              <a:t>signalled</a:t>
            </a:r>
            <a:r>
              <a:rPr lang="en-US" sz="3200" dirty="0"/>
              <a:t> by </a:t>
            </a:r>
            <a:r>
              <a:rPr lang="en-US" sz="3200" dirty="0" smtClean="0"/>
              <a:t>overt </a:t>
            </a:r>
            <a:r>
              <a:rPr lang="fr-FR" sz="3200" dirty="0" smtClean="0"/>
              <a:t>verbal </a:t>
            </a:r>
            <a:r>
              <a:rPr lang="fr-FR" sz="3200" dirty="0" err="1"/>
              <a:t>morphology</a:t>
            </a:r>
            <a:r>
              <a:rPr lang="fr-FR" sz="3200" dirty="0" smtClean="0"/>
              <a:t>.' </a:t>
            </a:r>
            <a:r>
              <a:rPr lang="en-US" sz="3200" dirty="0"/>
              <a:t>(Peterson </a:t>
            </a:r>
            <a:r>
              <a:rPr lang="en-US" sz="3200" dirty="0" smtClean="0"/>
              <a:t>2007:1)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No </a:t>
            </a:r>
            <a:r>
              <a:rPr lang="fr-FR" dirty="0" err="1" smtClean="0">
                <a:sym typeface="Wingdings" panose="05000000000000000000" pitchFamily="2" charset="2"/>
              </a:rPr>
              <a:t>dedicated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morpheme</a:t>
            </a:r>
            <a:r>
              <a:rPr lang="fr-FR" dirty="0" smtClean="0">
                <a:sym typeface="Wingdings" panose="05000000000000000000" pitchFamily="2" charset="2"/>
              </a:rPr>
              <a:t> for </a:t>
            </a:r>
            <a:r>
              <a:rPr lang="fr-FR" dirty="0" err="1" smtClean="0">
                <a:sym typeface="Wingdings" panose="05000000000000000000" pitchFamily="2" charset="2"/>
              </a:rPr>
              <a:t>this</a:t>
            </a:r>
            <a:r>
              <a:rPr lang="fr-FR" dirty="0" smtClean="0">
                <a:sym typeface="Wingdings" panose="05000000000000000000" pitchFamily="2" charset="2"/>
              </a:rPr>
              <a:t> construction, but: 	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			</a:t>
            </a:r>
            <a:r>
              <a:rPr lang="fr-FR" sz="2400" dirty="0" smtClean="0">
                <a:sym typeface="Wingdings" panose="05000000000000000000" pitchFamily="2" charset="2"/>
              </a:rPr>
              <a:t>a </a:t>
            </a:r>
            <a:r>
              <a:rPr lang="fr-FR" sz="2400" dirty="0" err="1" smtClean="0">
                <a:sym typeface="Wingdings" panose="05000000000000000000" pitchFamily="2" charset="2"/>
              </a:rPr>
              <a:t>whole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paradigm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			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a distribution </a:t>
            </a:r>
            <a:r>
              <a:rPr lang="fr-FR" dirty="0" err="1" smtClean="0">
                <a:sym typeface="Wingdings" panose="05000000000000000000" pitchFamily="2" charset="2"/>
              </a:rPr>
              <a:t>beyond</a:t>
            </a:r>
            <a:r>
              <a:rPr lang="fr-FR" dirty="0" smtClean="0">
                <a:sym typeface="Wingdings" panose="05000000000000000000" pitchFamily="2" charset="2"/>
              </a:rPr>
              <a:t> the </a:t>
            </a:r>
            <a:r>
              <a:rPr lang="fr-FR" dirty="0" err="1" smtClean="0">
                <a:sym typeface="Wingdings" panose="05000000000000000000" pitchFamily="2" charset="2"/>
              </a:rPr>
              <a:t>verb</a:t>
            </a:r>
            <a:endParaRPr lang="fr-FR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			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primary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function</a:t>
            </a:r>
            <a:r>
              <a:rPr lang="fr-FR" dirty="0" smtClean="0">
                <a:sym typeface="Wingdings" panose="05000000000000000000" pitchFamily="2" charset="2"/>
              </a:rPr>
              <a:t> at </a:t>
            </a:r>
            <a:r>
              <a:rPr lang="fr-FR" dirty="0" err="1" smtClean="0">
                <a:sym typeface="Wingdings" panose="05000000000000000000" pitchFamily="2" charset="2"/>
              </a:rPr>
              <a:t>discourse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level</a:t>
            </a:r>
            <a:endParaRPr lang="fr-FR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	</a:t>
            </a:r>
            <a:r>
              <a:rPr lang="fr-FR" dirty="0" smtClean="0">
                <a:sym typeface="Wingdings" panose="05000000000000000000" pitchFamily="2" charset="2"/>
              </a:rPr>
              <a:t>			</a:t>
            </a:r>
            <a:r>
              <a:rPr lang="fr-FR" dirty="0" err="1" smtClean="0">
                <a:sym typeface="Wingdings" panose="05000000000000000000" pitchFamily="2" charset="2"/>
              </a:rPr>
              <a:t>that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maintains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its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categorization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meaning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 marL="360363" lvl="1" indent="-268288"/>
            <a:r>
              <a:rPr lang="en-US" sz="3200" dirty="0"/>
              <a:t>Typological conclusion</a:t>
            </a:r>
            <a:r>
              <a:rPr lang="en-US" sz="3200" dirty="0" smtClean="0"/>
              <a:t>: A </a:t>
            </a:r>
            <a:r>
              <a:rPr lang="en-US" sz="3200" dirty="0"/>
              <a:t>construction with an applicative effect, rather than an applicative construction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21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3192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Nominal classification: an </a:t>
            </a:r>
            <a:r>
              <a:rPr lang="fr-FR" dirty="0" err="1"/>
              <a:t>emergent</a:t>
            </a:r>
            <a:r>
              <a:rPr lang="fr-FR" dirty="0"/>
              <a:t> applicative ?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2075" lvl="1" indent="0">
              <a:buNone/>
            </a:pPr>
            <a:endParaRPr lang="en-US" sz="2800" dirty="0"/>
          </a:p>
          <a:p>
            <a:pPr marL="549275" lvl="1" indent="-457200"/>
            <a:r>
              <a:rPr lang="en-US" sz="2800" dirty="0" smtClean="0"/>
              <a:t>Variation w/ intermediate status of "applied object"</a:t>
            </a:r>
          </a:p>
          <a:p>
            <a:pPr marL="549275" lvl="1" indent="-457200"/>
            <a:endParaRPr lang="en-US" sz="2800" dirty="0"/>
          </a:p>
          <a:p>
            <a:pPr marL="549275" lvl="1" indent="-457200"/>
            <a:r>
              <a:rPr lang="en-US" sz="2800" dirty="0" smtClean="0"/>
              <a:t>Attitude</a:t>
            </a:r>
            <a:r>
              <a:rPr lang="en-US" sz="2800" dirty="0"/>
              <a:t>: </a:t>
            </a:r>
            <a:r>
              <a:rPr lang="en-US" sz="2800" dirty="0" smtClean="0"/>
              <a:t>applicative-like construction </a:t>
            </a:r>
            <a:r>
              <a:rPr lang="en-US" sz="2800" dirty="0"/>
              <a:t>is less correct </a:t>
            </a:r>
            <a:endParaRPr lang="en-US" sz="2800" dirty="0" smtClean="0"/>
          </a:p>
          <a:p>
            <a:pPr marL="549275" lvl="1" indent="-457200"/>
            <a:endParaRPr lang="en-US" sz="2800" dirty="0"/>
          </a:p>
          <a:p>
            <a:pPr marL="549275" lvl="1" indent="-457200"/>
            <a:r>
              <a:rPr lang="en-US" sz="2800" dirty="0" smtClean="0"/>
              <a:t>An emergent construction ?</a:t>
            </a:r>
          </a:p>
          <a:p>
            <a:pPr marL="92075" lvl="1" indent="0">
              <a:buNone/>
            </a:pPr>
            <a:endParaRPr lang="en-US" sz="2800" dirty="0"/>
          </a:p>
          <a:p>
            <a:pPr marL="549275" lvl="1" indent="-457200"/>
            <a:endParaRPr lang="en-US" sz="2800" dirty="0" smtClean="0"/>
          </a:p>
          <a:p>
            <a:pPr marL="549275" lvl="1" indent="-457200"/>
            <a:r>
              <a:rPr lang="en-US" sz="2800" dirty="0" smtClean="0"/>
              <a:t>Interesting data for a possible origin of applicative markers.</a:t>
            </a:r>
            <a:endParaRPr lang="en-US" sz="2800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22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7131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genesis</a:t>
            </a:r>
            <a:r>
              <a:rPr lang="fr-FR" dirty="0" smtClean="0"/>
              <a:t> of applicatives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5600" y="1362751"/>
            <a:ext cx="11360800" cy="4555200"/>
          </a:xfrm>
        </p:spPr>
        <p:txBody>
          <a:bodyPr>
            <a:normAutofit/>
          </a:bodyPr>
          <a:lstStyle/>
          <a:p>
            <a:r>
              <a:rPr lang="en-US" dirty="0" smtClean="0"/>
              <a:t>Diachronic </a:t>
            </a:r>
            <a:r>
              <a:rPr lang="en-US" dirty="0"/>
              <a:t>sources for applicative </a:t>
            </a:r>
            <a:r>
              <a:rPr lang="en-US" dirty="0" smtClean="0"/>
              <a:t>markers </a:t>
            </a:r>
            <a:r>
              <a:rPr lang="en-US" dirty="0"/>
              <a:t>(Peterson 2007</a:t>
            </a:r>
            <a:r>
              <a:rPr lang="en-US" dirty="0" smtClean="0"/>
              <a:t>):</a:t>
            </a:r>
          </a:p>
          <a:p>
            <a:pPr lvl="1"/>
            <a:r>
              <a:rPr lang="en-US" sz="2800" dirty="0" err="1"/>
              <a:t>adpositions</a:t>
            </a:r>
            <a:r>
              <a:rPr lang="en-US" sz="2800" dirty="0"/>
              <a:t>: well-attested</a:t>
            </a:r>
          </a:p>
          <a:p>
            <a:pPr lvl="1"/>
            <a:r>
              <a:rPr lang="en-US" sz="2800" dirty="0"/>
              <a:t>verbs: well-attested</a:t>
            </a:r>
          </a:p>
          <a:p>
            <a:pPr lvl="1"/>
            <a:r>
              <a:rPr lang="en-US" sz="2800" dirty="0"/>
              <a:t>nouns : dubious</a:t>
            </a:r>
          </a:p>
          <a:p>
            <a:pPr lvl="2"/>
            <a:r>
              <a:rPr lang="en-US" dirty="0"/>
              <a:t>several cases discussed with incorporated body parts</a:t>
            </a:r>
          </a:p>
          <a:p>
            <a:pPr lvl="2"/>
            <a:r>
              <a:rPr lang="en-US" dirty="0"/>
              <a:t>no direct grammaticalization of a noun as an applicative</a:t>
            </a:r>
          </a:p>
          <a:p>
            <a:pPr lvl="2"/>
            <a:r>
              <a:rPr lang="en-US" dirty="0"/>
              <a:t>through intermediary stages with noun grammaticalized as an </a:t>
            </a:r>
            <a:r>
              <a:rPr lang="en-US" dirty="0" err="1"/>
              <a:t>adposition</a:t>
            </a:r>
            <a:r>
              <a:rPr lang="en-US" dirty="0"/>
              <a:t> or a directional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Mojeño Trinitario</a:t>
            </a:r>
          </a:p>
          <a:p>
            <a:pPr lvl="1"/>
            <a:r>
              <a:rPr lang="en-US" sz="2800" dirty="0" smtClean="0"/>
              <a:t>From nouns to classifiers</a:t>
            </a:r>
          </a:p>
          <a:p>
            <a:pPr lvl="1"/>
            <a:r>
              <a:rPr lang="en-US" sz="2800" dirty="0" smtClean="0"/>
              <a:t>From nouns to </a:t>
            </a:r>
            <a:r>
              <a:rPr lang="en-US" sz="2800" dirty="0" err="1" smtClean="0"/>
              <a:t>applicatives</a:t>
            </a:r>
            <a:r>
              <a:rPr lang="en-US" sz="2800" dirty="0" smtClean="0"/>
              <a:t>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23</a:t>
            </a:fld>
            <a:endParaRPr lang="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14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nouns</a:t>
            </a:r>
            <a:r>
              <a:rPr lang="fr-FR" dirty="0" smtClean="0"/>
              <a:t> to </a:t>
            </a:r>
            <a:r>
              <a:rPr lang="fr-FR" dirty="0" err="1" smtClean="0"/>
              <a:t>classifiers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Classifiers </a:t>
            </a:r>
            <a:r>
              <a:rPr lang="en-GB" dirty="0"/>
              <a:t>are commonly assumed to originate in nouns (</a:t>
            </a:r>
            <a:r>
              <a:rPr lang="en-GB" dirty="0" err="1"/>
              <a:t>Aikhenvald</a:t>
            </a:r>
            <a:r>
              <a:rPr lang="en-GB" dirty="0"/>
              <a:t> 2000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more </a:t>
            </a:r>
            <a:r>
              <a:rPr lang="en-GB" dirty="0"/>
              <a:t>specifically in compounds (Seifart 2010) </a:t>
            </a:r>
            <a:endParaRPr lang="en-GB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noun incorporation (</a:t>
            </a:r>
            <a:r>
              <a:rPr lang="en-GB" dirty="0"/>
              <a:t>Mithun 1986: 395)</a:t>
            </a:r>
            <a:r>
              <a:rPr lang="en-US" dirty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24</a:t>
            </a:fld>
            <a:endParaRPr lang="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Seifart</a:t>
            </a:r>
            <a:r>
              <a:rPr lang="en-US" dirty="0">
                <a:solidFill>
                  <a:schemeClr val="tx1"/>
                </a:solidFill>
              </a:rPr>
              <a:t>, Frank. 2010. “Nominal Classification”, in </a:t>
            </a:r>
            <a:r>
              <a:rPr lang="en-US" i="1" dirty="0">
                <a:solidFill>
                  <a:schemeClr val="tx1"/>
                </a:solidFill>
              </a:rPr>
              <a:t>Language and Linguistic Compass: 4.8, 719–736.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8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" dirty="0" smtClean="0"/>
              <a:t>From nouns to classifiers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16 </a:t>
            </a:r>
            <a:r>
              <a:rPr lang="fr-FR" dirty="0" err="1" smtClean="0"/>
              <a:t>classifiers</a:t>
            </a:r>
            <a:r>
              <a:rPr lang="fr-FR" dirty="0" smtClean="0"/>
              <a:t> are not </a:t>
            </a:r>
            <a:r>
              <a:rPr lang="fr-FR" dirty="0" err="1" smtClean="0"/>
              <a:t>obviously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a </a:t>
            </a:r>
            <a:r>
              <a:rPr lang="fr-FR" dirty="0" err="1" smtClean="0"/>
              <a:t>noun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 classifier </a:t>
            </a:r>
            <a:r>
              <a:rPr lang="fr-FR" dirty="0" err="1" smtClean="0"/>
              <a:t>reconstructed</a:t>
            </a:r>
            <a:r>
              <a:rPr lang="fr-FR" dirty="0" smtClean="0"/>
              <a:t> for Proto-Arawak as classifier and </a:t>
            </a:r>
            <a:r>
              <a:rPr lang="fr-FR" dirty="0" err="1" smtClean="0"/>
              <a:t>noun</a:t>
            </a:r>
            <a:endParaRPr lang="fr-FR" dirty="0" smtClean="0"/>
          </a:p>
          <a:p>
            <a:pPr marL="0" indent="0">
              <a:buNone/>
            </a:pPr>
            <a:r>
              <a:rPr lang="en-GB" i="1" dirty="0" smtClean="0"/>
              <a:t>	pi</a:t>
            </a:r>
            <a:r>
              <a:rPr lang="en-GB" dirty="0" smtClean="0"/>
              <a:t> </a:t>
            </a:r>
            <a:r>
              <a:rPr lang="en-GB" dirty="0"/>
              <a:t>'</a:t>
            </a:r>
            <a:r>
              <a:rPr lang="en-GB" dirty="0" err="1" smtClean="0"/>
              <a:t>CLF:long.thin.flexible</a:t>
            </a:r>
            <a:r>
              <a:rPr lang="en-GB" dirty="0" smtClean="0"/>
              <a:t>; snake</a:t>
            </a:r>
            <a:r>
              <a:rPr lang="en-GB" dirty="0"/>
              <a:t>'</a:t>
            </a:r>
            <a:r>
              <a:rPr lang="en-GB" dirty="0" smtClean="0"/>
              <a:t> </a:t>
            </a:r>
            <a:r>
              <a:rPr lang="en-GB" dirty="0"/>
              <a:t>(Payne 1991b: 248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fr" dirty="0" smtClean="0"/>
              <a:t>11 classifiers show </a:t>
            </a:r>
            <a:r>
              <a:rPr lang="fr" dirty="0"/>
              <a:t>a formal and semantic relationship to a N</a:t>
            </a:r>
          </a:p>
          <a:p>
            <a:pPr marL="1219170">
              <a:lnSpc>
                <a:spcPct val="100000"/>
              </a:lnSpc>
              <a:spcAft>
                <a:spcPts val="800"/>
              </a:spcAft>
              <a:buNone/>
            </a:pPr>
            <a:r>
              <a:rPr lang="fr" dirty="0"/>
              <a:t>-</a:t>
            </a:r>
            <a:r>
              <a:rPr lang="fr" i="1" dirty="0"/>
              <a:t>ju’e</a:t>
            </a:r>
            <a:r>
              <a:rPr lang="fr" dirty="0"/>
              <a:t> ~ -</a:t>
            </a:r>
            <a:r>
              <a:rPr lang="fr" i="1" dirty="0"/>
              <a:t>je</a:t>
            </a:r>
            <a:r>
              <a:rPr lang="fr" dirty="0"/>
              <a:t> CLF.interior	</a:t>
            </a:r>
            <a:r>
              <a:rPr lang="fr" dirty="0" smtClean="0"/>
              <a:t> -</a:t>
            </a:r>
            <a:r>
              <a:rPr lang="fr" i="1" dirty="0"/>
              <a:t>ju’e</a:t>
            </a:r>
            <a:r>
              <a:rPr lang="fr" dirty="0"/>
              <a:t> </a:t>
            </a:r>
            <a:r>
              <a:rPr lang="fr" dirty="0" smtClean="0"/>
              <a:t>'stomach</a:t>
            </a:r>
            <a:r>
              <a:rPr lang="fr" dirty="0"/>
              <a:t>'</a:t>
            </a:r>
            <a:r>
              <a:rPr lang="fr" dirty="0" smtClean="0"/>
              <a:t>		</a:t>
            </a:r>
          </a:p>
          <a:p>
            <a:pPr marL="1219170">
              <a:lnSpc>
                <a:spcPct val="100000"/>
              </a:lnSpc>
              <a:spcAft>
                <a:spcPts val="800"/>
              </a:spcAft>
              <a:buNone/>
            </a:pPr>
            <a:r>
              <a:rPr lang="fr" dirty="0"/>
              <a:t>-</a:t>
            </a:r>
            <a:r>
              <a:rPr lang="fr" i="1" dirty="0"/>
              <a:t>pewo'u</a:t>
            </a:r>
            <a:r>
              <a:rPr lang="fr" dirty="0"/>
              <a:t> CLF:hand 	</a:t>
            </a:r>
            <a:r>
              <a:rPr lang="fr" dirty="0" smtClean="0"/>
              <a:t>	</a:t>
            </a:r>
            <a:r>
              <a:rPr lang="fr" i="1" dirty="0" smtClean="0"/>
              <a:t>pewo'u</a:t>
            </a:r>
            <a:r>
              <a:rPr lang="fr" dirty="0" smtClean="0"/>
              <a:t> </a:t>
            </a:r>
            <a:r>
              <a:rPr lang="fr" dirty="0"/>
              <a:t>'span' (measure unit with hand</a:t>
            </a:r>
            <a:r>
              <a:rPr lang="fr" dirty="0" smtClean="0"/>
              <a:t>)</a:t>
            </a:r>
          </a:p>
          <a:p>
            <a:pPr marL="1219170">
              <a:lnSpc>
                <a:spcPct val="100000"/>
              </a:lnSpc>
              <a:spcAft>
                <a:spcPts val="800"/>
              </a:spcAft>
              <a:buNone/>
            </a:pPr>
            <a:r>
              <a:rPr lang="fr" dirty="0" smtClean="0"/>
              <a:t>-</a:t>
            </a:r>
            <a:r>
              <a:rPr lang="fr" i="1" dirty="0" smtClean="0"/>
              <a:t>gi</a:t>
            </a:r>
            <a:r>
              <a:rPr lang="fr" dirty="0" smtClean="0"/>
              <a:t> CLF:cylindrical		-</a:t>
            </a:r>
            <a:r>
              <a:rPr lang="fr" i="1" dirty="0" smtClean="0"/>
              <a:t>gira</a:t>
            </a:r>
            <a:r>
              <a:rPr lang="fr" dirty="0" smtClean="0"/>
              <a:t> 'seed'</a:t>
            </a:r>
            <a:endParaRPr lang="fr" dirty="0"/>
          </a:p>
          <a:p>
            <a:pPr marL="358775" indent="-358775">
              <a:lnSpc>
                <a:spcPct val="100000"/>
              </a:lnSpc>
              <a:spcAft>
                <a:spcPts val="800"/>
              </a:spcAft>
              <a:buNone/>
            </a:pPr>
            <a:endParaRPr lang="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25</a:t>
            </a:fld>
            <a:endParaRPr lang="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28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From nouns to classifiers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15600" y="1662421"/>
            <a:ext cx="11360800" cy="45552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fr" dirty="0" smtClean="0"/>
              <a:t>	</a:t>
            </a:r>
          </a:p>
          <a:p>
            <a:pPr>
              <a:buNone/>
            </a:pPr>
            <a:endParaRPr lang="fr" dirty="0">
              <a:solidFill>
                <a:srgbClr val="7030A0"/>
              </a:solidFill>
            </a:endParaRPr>
          </a:p>
          <a:p>
            <a:pPr>
              <a:buNone/>
            </a:pPr>
            <a:endParaRPr lang="fr" dirty="0" smtClean="0">
              <a:solidFill>
                <a:srgbClr val="7030A0"/>
              </a:solidFill>
            </a:endParaRPr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graphicFrame>
        <p:nvGraphicFramePr>
          <p:cNvPr id="171" name="Shape 171"/>
          <p:cNvGraphicFramePr/>
          <p:nvPr>
            <p:extLst>
              <p:ext uri="{D42A27DB-BD31-4B8C-83A1-F6EECF244321}">
                <p14:modId xmlns:p14="http://schemas.microsoft.com/office/powerpoint/2010/main" val="3109808470"/>
              </p:ext>
            </p:extLst>
          </p:nvPr>
        </p:nvGraphicFramePr>
        <p:xfrm>
          <a:off x="1542810" y="1536633"/>
          <a:ext cx="8698470" cy="3200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27352"/>
                <a:gridCol w="1083780"/>
                <a:gridCol w="816650"/>
                <a:gridCol w="4170688"/>
              </a:tblGrid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/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dirty="0" smtClean="0"/>
                        <a:t>N</a:t>
                      </a:r>
                      <a:endParaRPr lang="fr" sz="1900" dirty="0"/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/>
                        <a:t>CLF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900"/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dirty="0"/>
                        <a:t>as NP head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fr" sz="1900" b="1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 lang="fr" sz="1900" b="1">
                        <a:solidFill>
                          <a:srgbClr val="FF0000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/>
                        <a:t>on numerals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900" b="1">
                        <a:solidFill>
                          <a:srgbClr val="6AA84F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/>
                        <a:t>on adjectives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fr" sz="1900" b="1">
                        <a:solidFill>
                          <a:srgbClr val="6AA84F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/>
                        <a:t>on nouns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 dirty="0" smtClean="0">
                          <a:solidFill>
                            <a:srgbClr val="6AA84F"/>
                          </a:solidFill>
                        </a:rPr>
                        <a:t>✓</a:t>
                      </a:r>
                      <a:r>
                        <a:rPr lang="fr" sz="1900" b="1" baseline="0" dirty="0" smtClean="0">
                          <a:solidFill>
                            <a:srgbClr val="6AA84F"/>
                          </a:solidFill>
                        </a:rPr>
                        <a:t> </a:t>
                      </a:r>
                      <a:endParaRPr lang="fr" sz="1900" b="1" dirty="0">
                        <a:solidFill>
                          <a:srgbClr val="6AA84F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 dirty="0" smtClean="0">
                          <a:solidFill>
                            <a:srgbClr val="6AA84F"/>
                          </a:solidFill>
                        </a:rPr>
                        <a:t>✓</a:t>
                      </a:r>
                      <a:endParaRPr lang="fr" sz="1900" b="1" dirty="0">
                        <a:solidFill>
                          <a:srgbClr val="6AA84F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 dirty="0" smtClean="0">
                          <a:solidFill>
                            <a:srgbClr val="6AA84F"/>
                          </a:solidFill>
                        </a:rPr>
                        <a:t>+</a:t>
                      </a:r>
                      <a:r>
                        <a:rPr lang="fr" sz="1900" b="1" baseline="0" dirty="0" smtClean="0">
                          <a:solidFill>
                            <a:srgbClr val="6AA84F"/>
                          </a:solidFill>
                        </a:rPr>
                        <a:t> categorizing function of CLF</a:t>
                      </a:r>
                      <a:endParaRPr lang="fr" sz="1900" b="1" dirty="0">
                        <a:solidFill>
                          <a:srgbClr val="6AA84F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dirty="0"/>
                        <a:t>in verbs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 dirty="0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900" b="1" dirty="0" smtClean="0">
                          <a:solidFill>
                            <a:srgbClr val="6AA84F"/>
                          </a:solidFill>
                        </a:rPr>
                        <a:t>+ Type III &amp; IV with</a:t>
                      </a:r>
                      <a:r>
                        <a:rPr lang="fr" sz="1900" b="1" baseline="0" dirty="0" smtClean="0">
                          <a:solidFill>
                            <a:srgbClr val="6AA84F"/>
                          </a:solidFill>
                        </a:rPr>
                        <a:t> CLF (Mithun 84)</a:t>
                      </a:r>
                      <a:endParaRPr lang="fr" sz="1900" b="1" dirty="0">
                        <a:solidFill>
                          <a:srgbClr val="6AA84F"/>
                        </a:solidFill>
                      </a:endParaRP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26</a:t>
            </a:fld>
            <a:endParaRPr lang="fr"/>
          </a:p>
        </p:txBody>
      </p:sp>
      <p:sp>
        <p:nvSpPr>
          <p:cNvPr id="2" name="ZoneTexte 1"/>
          <p:cNvSpPr txBox="1"/>
          <p:nvPr/>
        </p:nvSpPr>
        <p:spPr>
          <a:xfrm>
            <a:off x="415600" y="6352674"/>
            <a:ext cx="1124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Mithun, Marianne. 1984. “The evolution of noun incorporation”, in </a:t>
            </a:r>
            <a:r>
              <a:rPr lang="en-US" i="1" dirty="0"/>
              <a:t>Language: 60.4, 847-894</a:t>
            </a:r>
            <a:r>
              <a:rPr lang="en-US" i="1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86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ct val="39285"/>
            </a:pPr>
            <a:r>
              <a:rPr lang="fr" dirty="0"/>
              <a:t>From nouns to classifiers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5873067" y="1557839"/>
            <a:ext cx="5333200" cy="5102921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 lvl="0">
              <a:lnSpc>
                <a:spcPct val="100000"/>
              </a:lnSpc>
              <a:buNone/>
            </a:pPr>
            <a:r>
              <a:rPr lang="fr" sz="2000" dirty="0"/>
              <a:t>to 	manka</a:t>
            </a:r>
            <a:r>
              <a:rPr lang="fr" sz="2000" dirty="0">
                <a:solidFill>
                  <a:srgbClr val="0070C0"/>
                </a:solidFill>
              </a:rPr>
              <a:t>-</a:t>
            </a:r>
            <a:r>
              <a:rPr lang="fr" sz="2000" b="1" dirty="0">
                <a:solidFill>
                  <a:srgbClr val="0070C0"/>
                </a:solidFill>
              </a:rPr>
              <a:t>chpu</a:t>
            </a:r>
            <a:r>
              <a:rPr lang="fr" sz="2000" dirty="0"/>
              <a:t>		</a:t>
            </a:r>
            <a:r>
              <a:rPr lang="fr" sz="2000" b="1" dirty="0" smtClean="0"/>
              <a:t>N-N</a:t>
            </a:r>
            <a:r>
              <a:rPr lang="fr" sz="2000" dirty="0"/>
              <a:t>	</a:t>
            </a:r>
            <a:endParaRPr lang="fr" sz="2000" dirty="0" smtClean="0"/>
          </a:p>
          <a:p>
            <a:pPr lvl="0">
              <a:lnSpc>
                <a:spcPct val="100000"/>
              </a:lnSpc>
              <a:buNone/>
            </a:pPr>
            <a:r>
              <a:rPr lang="fr" sz="2000" dirty="0" smtClean="0"/>
              <a:t>ART.NH</a:t>
            </a:r>
            <a:r>
              <a:rPr lang="fr" sz="2000" dirty="0"/>
              <a:t>	mango</a:t>
            </a:r>
            <a:r>
              <a:rPr lang="fr" sz="2000" b="1" dirty="0">
                <a:solidFill>
                  <a:srgbClr val="0070C0"/>
                </a:solidFill>
              </a:rPr>
              <a:t>-trunk</a:t>
            </a:r>
            <a:r>
              <a:rPr lang="fr" sz="2000" dirty="0"/>
              <a:t>			</a:t>
            </a:r>
          </a:p>
          <a:p>
            <a:pPr lvl="0">
              <a:lnSpc>
                <a:spcPct val="100000"/>
              </a:lnSpc>
              <a:buClr>
                <a:schemeClr val="dk1"/>
              </a:buClr>
              <a:buSzPct val="61111"/>
              <a:buNone/>
            </a:pPr>
            <a:r>
              <a:rPr lang="fr" sz="2000" dirty="0"/>
              <a:t>'the mango tree trunk</a:t>
            </a:r>
            <a:r>
              <a:rPr lang="fr" sz="2000" dirty="0" smtClean="0"/>
              <a:t>'</a:t>
            </a:r>
          </a:p>
          <a:p>
            <a:pPr lvl="0">
              <a:lnSpc>
                <a:spcPct val="100000"/>
              </a:lnSpc>
              <a:buClr>
                <a:schemeClr val="dk1"/>
              </a:buClr>
              <a:buSzPct val="61111"/>
              <a:buNone/>
            </a:pPr>
            <a:endParaRPr lang="fr" sz="2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chemeClr val="tx1"/>
                </a:solidFill>
              </a:rPr>
              <a:t>api-</a:t>
            </a:r>
            <a:r>
              <a:rPr lang="fr" sz="2000" b="1" dirty="0" smtClean="0">
                <a:solidFill>
                  <a:srgbClr val="0070C0"/>
                </a:solidFill>
              </a:rPr>
              <a:t>pgienu</a:t>
            </a:r>
            <a:r>
              <a:rPr lang="fr" sz="2000" dirty="0"/>
              <a:t> 			</a:t>
            </a:r>
            <a:r>
              <a:rPr lang="fr" sz="2000" b="1" dirty="0"/>
              <a:t>NUM-N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chemeClr val="tx1"/>
                </a:solidFill>
              </a:rPr>
              <a:t>two</a:t>
            </a:r>
            <a:r>
              <a:rPr lang="fr" sz="2000" b="1" dirty="0" smtClean="0">
                <a:solidFill>
                  <a:srgbClr val="0070C0"/>
                </a:solidFill>
              </a:rPr>
              <a:t>-neck</a:t>
            </a:r>
            <a:endParaRPr lang="fr" sz="2000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fr" sz="2000" dirty="0" smtClean="0">
                <a:solidFill>
                  <a:schemeClr val="tx1"/>
                </a:solidFill>
              </a:rPr>
              <a:t>'two necks'</a:t>
            </a:r>
            <a:endParaRPr lang="fr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None/>
            </a:pPr>
            <a:endParaRPr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chemeClr val="tx1"/>
                </a:solidFill>
              </a:rPr>
              <a:t>ema	'chope</a:t>
            </a:r>
            <a:r>
              <a:rPr lang="fr" sz="2000" b="1" dirty="0" smtClean="0">
                <a:solidFill>
                  <a:srgbClr val="0070C0"/>
                </a:solidFill>
              </a:rPr>
              <a:t>-tupara'o</a:t>
            </a:r>
            <a:r>
              <a:rPr lang="fr" sz="2000" dirty="0"/>
              <a:t>.		</a:t>
            </a:r>
            <a:r>
              <a:rPr lang="fr" sz="2000" b="1" dirty="0"/>
              <a:t>ADJ-N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chemeClr val="tx1"/>
                </a:solidFill>
              </a:rPr>
              <a:t>3M  	big</a:t>
            </a:r>
            <a:r>
              <a:rPr lang="fr" sz="2000" b="1" dirty="0" smtClean="0">
                <a:solidFill>
                  <a:srgbClr val="0070C0"/>
                </a:solidFill>
              </a:rPr>
              <a:t>-charge</a:t>
            </a:r>
            <a:endParaRPr lang="fr" sz="2000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chemeClr val="tx1"/>
                </a:solidFill>
              </a:rPr>
              <a:t>'the </a:t>
            </a:r>
            <a:r>
              <a:rPr lang="fr" sz="2000" dirty="0">
                <a:solidFill>
                  <a:schemeClr val="tx1"/>
                </a:solidFill>
              </a:rPr>
              <a:t>biggest </a:t>
            </a:r>
            <a:r>
              <a:rPr lang="fr" sz="2000" dirty="0" smtClean="0">
                <a:solidFill>
                  <a:schemeClr val="tx1"/>
                </a:solidFill>
              </a:rPr>
              <a:t>responsability'</a:t>
            </a:r>
            <a:endParaRPr lang="fr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fr" sz="2000" dirty="0" smtClean="0">
                <a:solidFill>
                  <a:schemeClr val="tx1"/>
                </a:solidFill>
              </a:rPr>
              <a:t>     </a:t>
            </a:r>
            <a:r>
              <a:rPr lang="fr" sz="2000" dirty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buNone/>
            </a:pPr>
            <a:r>
              <a:rPr lang="fr" sz="2000" dirty="0" smtClean="0">
                <a:solidFill>
                  <a:schemeClr val="tx1"/>
                </a:solidFill>
              </a:rPr>
              <a:t>t(i)-v(e)</a:t>
            </a:r>
            <a:r>
              <a:rPr lang="fr" sz="2000" b="1" dirty="0" smtClean="0">
                <a:solidFill>
                  <a:schemeClr val="tx1"/>
                </a:solidFill>
              </a:rPr>
              <a:t>-</a:t>
            </a:r>
            <a:r>
              <a:rPr lang="fr" sz="2000" b="1" dirty="0" smtClean="0">
                <a:solidFill>
                  <a:srgbClr val="0070C0"/>
                </a:solidFill>
              </a:rPr>
              <a:t>o'i</a:t>
            </a:r>
            <a:r>
              <a:rPr lang="fr" sz="2000" dirty="0" smtClean="0">
                <a:solidFill>
                  <a:schemeClr val="tx1"/>
                </a:solidFill>
              </a:rPr>
              <a:t>-ri-ko       		</a:t>
            </a:r>
            <a:r>
              <a:rPr lang="fr" sz="2000" b="1" dirty="0"/>
              <a:t> V-N</a:t>
            </a:r>
            <a:r>
              <a:rPr lang="fr" sz="2000" dirty="0" smtClean="0">
                <a:solidFill>
                  <a:schemeClr val="tx1"/>
                </a:solidFill>
              </a:rPr>
              <a:t>   </a:t>
            </a:r>
            <a:r>
              <a:rPr lang="fr" sz="2000" dirty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buNone/>
            </a:pPr>
            <a:r>
              <a:rPr lang="fr" sz="2000" dirty="0" smtClean="0">
                <a:solidFill>
                  <a:schemeClr val="tx1"/>
                </a:solidFill>
              </a:rPr>
              <a:t>3-take_out</a:t>
            </a:r>
            <a:r>
              <a:rPr lang="fr" sz="2000" b="1" dirty="0" smtClean="0">
                <a:solidFill>
                  <a:srgbClr val="0070C0"/>
                </a:solidFill>
              </a:rPr>
              <a:t>-fruit</a:t>
            </a:r>
            <a:r>
              <a:rPr lang="fr" sz="2000" dirty="0" smtClean="0">
                <a:solidFill>
                  <a:schemeClr val="tx1"/>
                </a:solidFill>
              </a:rPr>
              <a:t>-PLU</a:t>
            </a:r>
            <a:r>
              <a:rPr lang="fr" sz="2000" dirty="0" smtClean="0">
                <a:solidFill>
                  <a:srgbClr val="000000"/>
                </a:solidFill>
              </a:rPr>
              <a:t>RACT-ACT</a:t>
            </a:r>
          </a:p>
          <a:p>
            <a:pPr>
              <a:lnSpc>
                <a:spcPct val="100000"/>
              </a:lnSpc>
              <a:buNone/>
            </a:pPr>
            <a:r>
              <a:rPr lang="fr" sz="2000" dirty="0" smtClean="0">
                <a:solidFill>
                  <a:srgbClr val="000000"/>
                </a:solidFill>
              </a:rPr>
              <a:t>'he </a:t>
            </a:r>
            <a:r>
              <a:rPr lang="fr" sz="2000" dirty="0">
                <a:solidFill>
                  <a:srgbClr val="000000"/>
                </a:solidFill>
              </a:rPr>
              <a:t>collects </a:t>
            </a:r>
            <a:r>
              <a:rPr lang="fr" sz="2000" dirty="0" smtClean="0">
                <a:solidFill>
                  <a:srgbClr val="000000"/>
                </a:solidFill>
              </a:rPr>
              <a:t>fruits'</a:t>
            </a:r>
            <a:endParaRPr lang="fr" sz="2000" dirty="0">
              <a:solidFill>
                <a:srgbClr val="000000"/>
              </a:solidFill>
            </a:endParaRPr>
          </a:p>
          <a:p>
            <a:pPr>
              <a:buNone/>
            </a:pPr>
            <a:endParaRPr sz="1467"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None/>
            </a:pPr>
            <a:endParaRPr sz="1467" dirty="0">
              <a:solidFill>
                <a:schemeClr val="dk1"/>
              </a:solidFill>
            </a:endParaRPr>
          </a:p>
          <a:p>
            <a:pPr>
              <a:buNone/>
            </a:pPr>
            <a:endParaRPr dirty="0"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27</a:t>
            </a:fld>
            <a:endParaRPr lang="fr"/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539867" y="1639500"/>
            <a:ext cx="5333200" cy="4939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r" sz="2000" dirty="0" smtClean="0"/>
              <a:t>to </a:t>
            </a:r>
            <a:r>
              <a:rPr lang="fr" sz="2000" dirty="0"/>
              <a:t>	yuk-</a:t>
            </a:r>
            <a:r>
              <a:rPr lang="fr" sz="2000" b="1" dirty="0">
                <a:solidFill>
                  <a:srgbClr val="00B050"/>
                </a:solidFill>
              </a:rPr>
              <a:t>pi</a:t>
            </a:r>
            <a:r>
              <a:rPr lang="fr" sz="2000" dirty="0"/>
              <a:t>	</a:t>
            </a:r>
            <a:r>
              <a:rPr lang="fr" sz="2000" dirty="0" smtClean="0"/>
              <a:t>		</a:t>
            </a:r>
            <a:r>
              <a:rPr lang="fr" sz="2000" b="1" dirty="0" smtClean="0"/>
              <a:t>N-CLF</a:t>
            </a:r>
          </a:p>
          <a:p>
            <a:pPr lvl="0">
              <a:lnSpc>
                <a:spcPct val="100000"/>
              </a:lnSpc>
              <a:buNone/>
            </a:pPr>
            <a:r>
              <a:rPr lang="fr" sz="2000" dirty="0" smtClean="0"/>
              <a:t>ART.NH</a:t>
            </a:r>
            <a:r>
              <a:rPr lang="fr" sz="2000" dirty="0"/>
              <a:t>	fire-CLF:rope			</a:t>
            </a:r>
            <a:endParaRPr lang="fr" sz="2000" dirty="0" smtClean="0"/>
          </a:p>
          <a:p>
            <a:pPr lvl="0">
              <a:lnSpc>
                <a:spcPct val="100000"/>
              </a:lnSpc>
              <a:buNone/>
            </a:pPr>
            <a:r>
              <a:rPr lang="fr" sz="2000" dirty="0" smtClean="0"/>
              <a:t>'a candle'</a:t>
            </a:r>
          </a:p>
          <a:p>
            <a:pPr lvl="0" indent="457200">
              <a:lnSpc>
                <a:spcPct val="10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  <a:tabLst>
                <a:tab pos="804863" algn="l"/>
                <a:tab pos="2333625" algn="l"/>
              </a:tabLst>
            </a:pPr>
            <a:r>
              <a:rPr lang="fr" sz="2000" dirty="0" smtClean="0">
                <a:solidFill>
                  <a:srgbClr val="000000"/>
                </a:solidFill>
              </a:rPr>
              <a:t>no 	api</a:t>
            </a:r>
            <a:r>
              <a:rPr lang="fr" sz="2000" b="1" dirty="0" smtClean="0">
                <a:solidFill>
                  <a:srgbClr val="00B050"/>
                </a:solidFill>
              </a:rPr>
              <a:t>-na</a:t>
            </a:r>
            <a:r>
              <a:rPr lang="fr" sz="2000" dirty="0" smtClean="0">
                <a:solidFill>
                  <a:srgbClr val="000000"/>
                </a:solidFill>
              </a:rPr>
              <a:t>-no	‘</a:t>
            </a:r>
            <a:r>
              <a:rPr lang="fr" sz="2000" dirty="0">
                <a:solidFill>
                  <a:srgbClr val="000000"/>
                </a:solidFill>
              </a:rPr>
              <a:t>chañ(e)-</a:t>
            </a:r>
            <a:r>
              <a:rPr lang="fr" sz="2000" dirty="0" smtClean="0">
                <a:solidFill>
                  <a:srgbClr val="000000"/>
                </a:solidFill>
              </a:rPr>
              <a:t>ono	</a:t>
            </a:r>
            <a:r>
              <a:rPr lang="fr" sz="2000" b="1" dirty="0"/>
              <a:t>NUM-CLF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  <a:tabLst>
                <a:tab pos="804863" algn="l"/>
                <a:tab pos="2333625" algn="l"/>
              </a:tabLst>
            </a:pPr>
            <a:r>
              <a:rPr lang="fr" sz="2000" dirty="0" smtClean="0">
                <a:solidFill>
                  <a:srgbClr val="000000"/>
                </a:solidFill>
              </a:rPr>
              <a:t>ART.PL</a:t>
            </a:r>
            <a:r>
              <a:rPr lang="fr" sz="2000" dirty="0">
                <a:solidFill>
                  <a:srgbClr val="000000"/>
                </a:solidFill>
              </a:rPr>
              <a:t>	two</a:t>
            </a:r>
            <a:r>
              <a:rPr lang="fr" sz="2000" b="1" dirty="0">
                <a:solidFill>
                  <a:srgbClr val="000000"/>
                </a:solidFill>
              </a:rPr>
              <a:t>-</a:t>
            </a:r>
            <a:r>
              <a:rPr lang="fr" sz="2000" b="1" dirty="0">
                <a:solidFill>
                  <a:srgbClr val="00B050"/>
                </a:solidFill>
              </a:rPr>
              <a:t>CLF:h.pl</a:t>
            </a:r>
            <a:r>
              <a:rPr lang="fr" sz="2000" dirty="0">
                <a:solidFill>
                  <a:srgbClr val="000000"/>
                </a:solidFill>
              </a:rPr>
              <a:t>	</a:t>
            </a:r>
            <a:r>
              <a:rPr lang="fr" sz="2000" dirty="0" smtClean="0">
                <a:solidFill>
                  <a:srgbClr val="000000"/>
                </a:solidFill>
              </a:rPr>
              <a:t>person-PL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rgbClr val="000000"/>
                </a:solidFill>
              </a:rPr>
              <a:t>'two persons'</a:t>
            </a:r>
            <a:endParaRPr lang="fr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  <a:tabLst>
                <a:tab pos="1074738" algn="l"/>
                <a:tab pos="2333625" algn="l"/>
              </a:tabLst>
            </a:pPr>
            <a:r>
              <a:rPr lang="fr" sz="2000" dirty="0" smtClean="0">
                <a:solidFill>
                  <a:srgbClr val="000000"/>
                </a:solidFill>
              </a:rPr>
              <a:t>to  	chope</a:t>
            </a:r>
            <a:r>
              <a:rPr lang="fr" sz="2000" b="1" dirty="0" smtClean="0">
                <a:solidFill>
                  <a:srgbClr val="00B050"/>
                </a:solidFill>
              </a:rPr>
              <a:t>-gie</a:t>
            </a:r>
            <a:r>
              <a:rPr lang="fr" sz="2000" dirty="0">
                <a:solidFill>
                  <a:srgbClr val="000000"/>
                </a:solidFill>
              </a:rPr>
              <a:t>	wkugi	</a:t>
            </a:r>
            <a:r>
              <a:rPr lang="fr" sz="2000" b="1" dirty="0">
                <a:solidFill>
                  <a:srgbClr val="000000"/>
                </a:solidFill>
              </a:rPr>
              <a:t>ADJ-CLF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  <a:tabLst>
                <a:tab pos="1074738" algn="l"/>
                <a:tab pos="2333625" algn="l"/>
              </a:tabLst>
            </a:pPr>
            <a:r>
              <a:rPr lang="fr" sz="2000" dirty="0" smtClean="0">
                <a:solidFill>
                  <a:srgbClr val="000000"/>
                </a:solidFill>
              </a:rPr>
              <a:t>ART.NH</a:t>
            </a:r>
            <a:r>
              <a:rPr lang="fr" sz="2000" dirty="0">
                <a:solidFill>
                  <a:srgbClr val="000000"/>
                </a:solidFill>
              </a:rPr>
              <a:t>	big</a:t>
            </a:r>
            <a:r>
              <a:rPr lang="fr" sz="2000" b="1" dirty="0">
                <a:solidFill>
                  <a:srgbClr val="00B050"/>
                </a:solidFill>
              </a:rPr>
              <a:t>-CLF:cyl</a:t>
            </a:r>
            <a:r>
              <a:rPr lang="fr" sz="2000" dirty="0">
                <a:solidFill>
                  <a:srgbClr val="000000"/>
                </a:solidFill>
              </a:rPr>
              <a:t>	tree</a:t>
            </a:r>
          </a:p>
          <a:p>
            <a:pPr>
              <a:lnSpc>
                <a:spcPct val="100000"/>
              </a:lnSpc>
              <a:buNone/>
              <a:tabLst>
                <a:tab pos="1074738" algn="l"/>
                <a:tab pos="2333625" algn="l"/>
              </a:tabLst>
            </a:pPr>
            <a:r>
              <a:rPr lang="fr" sz="2000" dirty="0" smtClean="0">
                <a:solidFill>
                  <a:srgbClr val="000000"/>
                </a:solidFill>
              </a:rPr>
              <a:t>'the </a:t>
            </a:r>
            <a:r>
              <a:rPr lang="fr" sz="2000" dirty="0">
                <a:solidFill>
                  <a:srgbClr val="000000"/>
                </a:solidFill>
              </a:rPr>
              <a:t>big </a:t>
            </a:r>
            <a:r>
              <a:rPr lang="fr" sz="2000" dirty="0" smtClean="0">
                <a:solidFill>
                  <a:srgbClr val="000000"/>
                </a:solidFill>
              </a:rPr>
              <a:t>trunk'</a:t>
            </a:r>
            <a:endParaRPr lang="fr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rgbClr val="000000"/>
                </a:solidFill>
              </a:rPr>
              <a:t>n-semo</a:t>
            </a:r>
            <a:r>
              <a:rPr lang="fr" sz="2000" b="1" dirty="0" smtClean="0">
                <a:solidFill>
                  <a:srgbClr val="00B050"/>
                </a:solidFill>
              </a:rPr>
              <a:t>-pi</a:t>
            </a:r>
            <a:r>
              <a:rPr lang="fr" sz="2000" dirty="0">
                <a:solidFill>
                  <a:srgbClr val="000000"/>
                </a:solidFill>
              </a:rPr>
              <a:t>-ko			</a:t>
            </a:r>
            <a:r>
              <a:rPr lang="fr" sz="2000" b="1" dirty="0">
                <a:solidFill>
                  <a:srgbClr val="000000"/>
                </a:solidFill>
              </a:rPr>
              <a:t>V-CLF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rgbClr val="000000"/>
                </a:solidFill>
              </a:rPr>
              <a:t>1SG-be_angry</a:t>
            </a:r>
            <a:r>
              <a:rPr lang="fr" sz="2000" b="1" dirty="0" smtClean="0">
                <a:solidFill>
                  <a:srgbClr val="00B050"/>
                </a:solidFill>
              </a:rPr>
              <a:t>-CLF:rope</a:t>
            </a:r>
            <a:r>
              <a:rPr lang="fr" sz="2000" dirty="0" smtClean="0">
                <a:solidFill>
                  <a:srgbClr val="000000"/>
                </a:solidFill>
              </a:rPr>
              <a:t>-ACT</a:t>
            </a:r>
            <a:endParaRPr lang="fr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91666"/>
              <a:buNone/>
            </a:pPr>
            <a:r>
              <a:rPr lang="fr" sz="2000" dirty="0" smtClean="0">
                <a:solidFill>
                  <a:srgbClr val="000000"/>
                </a:solidFill>
              </a:rPr>
              <a:t>'I </a:t>
            </a:r>
            <a:r>
              <a:rPr lang="fr" sz="2000" dirty="0">
                <a:solidFill>
                  <a:srgbClr val="000000"/>
                </a:solidFill>
              </a:rPr>
              <a:t>am angry at </a:t>
            </a:r>
            <a:r>
              <a:rPr lang="fr" sz="2000" dirty="0" smtClean="0">
                <a:solidFill>
                  <a:srgbClr val="000000"/>
                </a:solidFill>
              </a:rPr>
              <a:t>words'</a:t>
            </a:r>
            <a:endParaRPr lang="fr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78571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70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From nouns to classifiers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Mojeño </a:t>
            </a:r>
            <a:r>
              <a:rPr lang="fr-FR" dirty="0" err="1" smtClean="0"/>
              <a:t>classifiers</a:t>
            </a:r>
            <a:r>
              <a:rPr lang="fr-FR" dirty="0" smtClean="0"/>
              <a:t> </a:t>
            </a:r>
            <a:r>
              <a:rPr lang="fr-FR" dirty="0" err="1"/>
              <a:t>v</a:t>
            </a:r>
            <a:r>
              <a:rPr lang="fr-FR" dirty="0" err="1" smtClean="0"/>
              <a:t>ery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</a:t>
            </a:r>
            <a:r>
              <a:rPr lang="fr-FR" dirty="0" err="1" smtClean="0"/>
              <a:t>derive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nouns</a:t>
            </a:r>
            <a:endParaRPr lang="fr-FR" dirty="0" smtClean="0"/>
          </a:p>
          <a:p>
            <a:pPr lvl="1"/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formal</a:t>
            </a:r>
            <a:r>
              <a:rPr lang="fr-FR" dirty="0" smtClean="0"/>
              <a:t>/</a:t>
            </a:r>
            <a:r>
              <a:rPr lang="fr-FR" dirty="0" err="1" smtClean="0"/>
              <a:t>semantic</a:t>
            </a:r>
            <a:r>
              <a:rPr lang="fr-FR" dirty="0" smtClean="0"/>
              <a:t> </a:t>
            </a:r>
            <a:r>
              <a:rPr lang="fr-FR" dirty="0" err="1" smtClean="0"/>
              <a:t>regularities</a:t>
            </a:r>
            <a:endParaRPr lang="fr-FR" dirty="0" smtClean="0"/>
          </a:p>
          <a:p>
            <a:pPr lvl="1"/>
            <a:r>
              <a:rPr lang="fr-FR" dirty="0" err="1" smtClean="0"/>
              <a:t>same</a:t>
            </a:r>
            <a:r>
              <a:rPr lang="fr-FR" dirty="0" smtClean="0"/>
              <a:t> distribution</a:t>
            </a:r>
          </a:p>
          <a:p>
            <a:pPr lvl="1"/>
            <a:r>
              <a:rPr lang="fr-FR" dirty="0" err="1" smtClean="0"/>
              <a:t>several</a:t>
            </a:r>
            <a:r>
              <a:rPr lang="fr-FR" dirty="0" smtClean="0"/>
              <a:t> cycles of </a:t>
            </a:r>
            <a:r>
              <a:rPr lang="fr-FR" dirty="0" err="1" smtClean="0"/>
              <a:t>creation</a:t>
            </a:r>
            <a:endParaRPr lang="fr-FR" dirty="0" smtClean="0"/>
          </a:p>
          <a:p>
            <a:pPr lvl="1"/>
            <a:r>
              <a:rPr lang="fr-FR" dirty="0" err="1" smtClean="0"/>
              <a:t>ambiguous</a:t>
            </a:r>
            <a:r>
              <a:rPr lang="fr-FR" dirty="0" smtClean="0"/>
              <a:t> cases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1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nouns</a:t>
            </a:r>
            <a:r>
              <a:rPr lang="fr-FR" dirty="0" smtClean="0"/>
              <a:t> to applicatives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5600" y="1362751"/>
            <a:ext cx="11360800" cy="4555200"/>
          </a:xfrm>
        </p:spPr>
        <p:txBody>
          <a:bodyPr>
            <a:normAutofit/>
          </a:bodyPr>
          <a:lstStyle/>
          <a:p>
            <a:r>
              <a:rPr lang="en-US" dirty="0" smtClean="0"/>
              <a:t>Incorporated </a:t>
            </a:r>
            <a:r>
              <a:rPr lang="en-US" dirty="0"/>
              <a:t>nouns have been argued to have developed into </a:t>
            </a:r>
            <a:r>
              <a:rPr lang="en-US" dirty="0" err="1"/>
              <a:t>applicatives</a:t>
            </a:r>
            <a:r>
              <a:rPr lang="en-US" dirty="0"/>
              <a:t> in some languages (</a:t>
            </a:r>
            <a:r>
              <a:rPr lang="en-US" dirty="0" err="1"/>
              <a:t>Gerdts</a:t>
            </a:r>
            <a:r>
              <a:rPr lang="en-US" dirty="0"/>
              <a:t> and </a:t>
            </a:r>
            <a:r>
              <a:rPr lang="en-US" dirty="0" err="1"/>
              <a:t>Hinkson</a:t>
            </a:r>
            <a:r>
              <a:rPr lang="en-US" dirty="0"/>
              <a:t> 2004, </a:t>
            </a:r>
            <a:r>
              <a:rPr lang="en-US" dirty="0" err="1"/>
              <a:t>Nordlinger</a:t>
            </a:r>
            <a:r>
              <a:rPr lang="en-US" dirty="0"/>
              <a:t> 2011, inter alia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grammaticalization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29</a:t>
            </a:fld>
            <a:endParaRPr lang="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Gerdts</a:t>
            </a:r>
            <a:r>
              <a:rPr lang="en-US" sz="1800" dirty="0">
                <a:solidFill>
                  <a:schemeClr val="tx1"/>
                </a:solidFill>
              </a:rPr>
              <a:t>, Donna B., and Mercedes </a:t>
            </a:r>
            <a:r>
              <a:rPr lang="en-US" sz="1800" dirty="0" err="1">
                <a:solidFill>
                  <a:schemeClr val="tx1"/>
                </a:solidFill>
              </a:rPr>
              <a:t>Hinkson</a:t>
            </a:r>
            <a:r>
              <a:rPr lang="en-US" sz="1800" dirty="0">
                <a:solidFill>
                  <a:schemeClr val="tx1"/>
                </a:solidFill>
              </a:rPr>
              <a:t>. 2004a. The grammaticalization of </a:t>
            </a:r>
            <a:r>
              <a:rPr lang="en-US" sz="1800" dirty="0" err="1">
                <a:solidFill>
                  <a:schemeClr val="tx1"/>
                </a:solidFill>
              </a:rPr>
              <a:t>Halkomelem</a:t>
            </a:r>
            <a:r>
              <a:rPr lang="en-US" sz="1800" dirty="0">
                <a:solidFill>
                  <a:schemeClr val="tx1"/>
                </a:solidFill>
              </a:rPr>
              <a:t> ‘face’ into a dative applicative suffix, </a:t>
            </a:r>
            <a:r>
              <a:rPr lang="en-US" sz="1800" i="1" dirty="0">
                <a:solidFill>
                  <a:schemeClr val="tx1"/>
                </a:solidFill>
              </a:rPr>
              <a:t>International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</a:rPr>
              <a:t>Journal of American Linguistics </a:t>
            </a:r>
            <a:r>
              <a:rPr lang="en-US" sz="1800" dirty="0">
                <a:solidFill>
                  <a:schemeClr val="tx1"/>
                </a:solidFill>
              </a:rPr>
              <a:t>70:227–250.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Nordlinger</a:t>
            </a:r>
            <a:r>
              <a:rPr lang="en-US" sz="1800" dirty="0">
                <a:solidFill>
                  <a:schemeClr val="tx1"/>
                </a:solidFill>
              </a:rPr>
              <a:t>, Rachel. 2011. “From Body Parts to </a:t>
            </a:r>
            <a:r>
              <a:rPr lang="en-US" sz="1800" dirty="0" err="1">
                <a:solidFill>
                  <a:schemeClr val="tx1"/>
                </a:solidFill>
              </a:rPr>
              <a:t>Applicatives</a:t>
            </a:r>
            <a:r>
              <a:rPr lang="en-US" sz="1800" dirty="0">
                <a:solidFill>
                  <a:schemeClr val="tx1"/>
                </a:solidFill>
              </a:rPr>
              <a:t>”, paper presented at the </a:t>
            </a:r>
            <a:r>
              <a:rPr lang="en-US" sz="1800" i="1" dirty="0">
                <a:solidFill>
                  <a:schemeClr val="tx1"/>
                </a:solidFill>
              </a:rPr>
              <a:t>ALT9, Hong Kong</a:t>
            </a:r>
            <a:r>
              <a:rPr lang="en-US" sz="1800" i="1" dirty="0" smtClean="0">
                <a:solidFill>
                  <a:schemeClr val="tx1"/>
                </a:solidFill>
              </a:rPr>
              <a:t>.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314910404"/>
              </p:ext>
            </p:extLst>
          </p:nvPr>
        </p:nvGraphicFramePr>
        <p:xfrm>
          <a:off x="380519" y="2057211"/>
          <a:ext cx="11395881" cy="316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26218513"/>
              </p:ext>
            </p:extLst>
          </p:nvPr>
        </p:nvGraphicFramePr>
        <p:xfrm>
          <a:off x="1852304" y="2781287"/>
          <a:ext cx="8128000" cy="185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794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Nominal classification in Mojeño Trinitario</a:t>
            </a:r>
          </a:p>
          <a:p>
            <a:pPr lvl="1"/>
            <a:r>
              <a:rPr lang="fr-FR" dirty="0" smtClean="0"/>
              <a:t>Description of </a:t>
            </a:r>
            <a:r>
              <a:rPr lang="fr-FR" dirty="0" err="1" smtClean="0"/>
              <a:t>classifiers</a:t>
            </a:r>
            <a:r>
              <a:rPr lang="fr-FR" dirty="0" smtClean="0"/>
              <a:t>, </a:t>
            </a:r>
            <a:r>
              <a:rPr lang="fr-FR" dirty="0" err="1" smtClean="0"/>
              <a:t>especially</a:t>
            </a:r>
            <a:r>
              <a:rPr lang="fr-FR" dirty="0" smtClean="0"/>
              <a:t> verbal </a:t>
            </a:r>
            <a:r>
              <a:rPr lang="fr-FR" dirty="0" err="1" smtClean="0"/>
              <a:t>classifiers</a:t>
            </a:r>
            <a:endParaRPr lang="fr-FR" dirty="0" smtClean="0"/>
          </a:p>
          <a:p>
            <a:pPr lvl="1"/>
            <a:r>
              <a:rPr lang="fr-FR" dirty="0" smtClean="0"/>
              <a:t>Applicative </a:t>
            </a:r>
            <a:r>
              <a:rPr lang="fr-FR" dirty="0" err="1" smtClean="0"/>
              <a:t>effect</a:t>
            </a:r>
            <a:r>
              <a:rPr lang="fr-FR" dirty="0" smtClean="0"/>
              <a:t> of the </a:t>
            </a:r>
            <a:r>
              <a:rPr lang="fr-FR" dirty="0" err="1" smtClean="0"/>
              <a:t>classifiers</a:t>
            </a:r>
            <a:endParaRPr lang="fr-FR" dirty="0" smtClean="0"/>
          </a:p>
          <a:p>
            <a:pPr lvl="1"/>
            <a:r>
              <a:rPr lang="fr-FR" dirty="0" smtClean="0"/>
              <a:t>An </a:t>
            </a:r>
            <a:r>
              <a:rPr lang="fr-FR" dirty="0" err="1" smtClean="0"/>
              <a:t>emergent</a:t>
            </a:r>
            <a:r>
              <a:rPr lang="fr-FR" dirty="0" smtClean="0"/>
              <a:t> applicative ?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genesis</a:t>
            </a:r>
            <a:r>
              <a:rPr lang="fr-FR" dirty="0" smtClean="0"/>
              <a:t> of applicatives</a:t>
            </a:r>
          </a:p>
          <a:p>
            <a:pPr lvl="1"/>
            <a:r>
              <a:rPr lang="fr-FR" dirty="0" err="1" smtClean="0"/>
              <a:t>Origin</a:t>
            </a:r>
            <a:r>
              <a:rPr lang="fr-FR" dirty="0" smtClean="0"/>
              <a:t> of applicative markers</a:t>
            </a:r>
          </a:p>
          <a:p>
            <a:pPr lvl="1"/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 smtClean="0"/>
              <a:t>nouns</a:t>
            </a:r>
            <a:r>
              <a:rPr lang="fr-FR" dirty="0" smtClean="0"/>
              <a:t> to </a:t>
            </a:r>
            <a:r>
              <a:rPr lang="fr-FR" dirty="0" err="1" smtClean="0"/>
              <a:t>classifiers</a:t>
            </a:r>
            <a:endParaRPr lang="fr-FR" dirty="0"/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nouns</a:t>
            </a:r>
            <a:r>
              <a:rPr lang="fr-FR" dirty="0" smtClean="0"/>
              <a:t> to applicatives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 smtClean="0"/>
              <a:t>nouns</a:t>
            </a:r>
            <a:r>
              <a:rPr lang="fr-FR" dirty="0" smtClean="0"/>
              <a:t> to </a:t>
            </a:r>
            <a:r>
              <a:rPr lang="fr-FR" dirty="0"/>
              <a:t>applicatives ?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15600" y="5317522"/>
            <a:ext cx="11360800" cy="455520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30</a:t>
            </a:fld>
            <a:endParaRPr lang="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745476665"/>
              </p:ext>
            </p:extLst>
          </p:nvPr>
        </p:nvGraphicFramePr>
        <p:xfrm>
          <a:off x="4986815" y="2654984"/>
          <a:ext cx="6506294" cy="185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17323" y="1340152"/>
            <a:ext cx="92775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Mojeño Trinitario: an </a:t>
            </a:r>
            <a:r>
              <a:rPr lang="fr-FR" sz="2800" dirty="0" err="1" smtClean="0"/>
              <a:t>additional</a:t>
            </a:r>
            <a:r>
              <a:rPr lang="fr-FR" sz="2800" dirty="0" smtClean="0"/>
              <a:t> grammaticalization </a:t>
            </a:r>
            <a:r>
              <a:rPr lang="fr-FR" sz="2800" dirty="0" err="1" smtClean="0"/>
              <a:t>path</a:t>
            </a:r>
            <a:r>
              <a:rPr lang="fr-FR" sz="2800" dirty="0" smtClean="0"/>
              <a:t> </a:t>
            </a:r>
            <a:r>
              <a:rPr lang="fr-FR" sz="2800" dirty="0" err="1" smtClean="0"/>
              <a:t>towards</a:t>
            </a:r>
            <a:r>
              <a:rPr lang="fr-FR" sz="2800" dirty="0" smtClean="0"/>
              <a:t> applicative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V-CLF.O		O.NP			</a:t>
            </a:r>
            <a:r>
              <a:rPr lang="fr-FR" sz="2800" dirty="0" err="1" smtClean="0"/>
              <a:t>loss</a:t>
            </a:r>
            <a:r>
              <a:rPr lang="fr-FR" sz="2800" dirty="0" smtClean="0"/>
              <a:t> of </a:t>
            </a:r>
            <a:r>
              <a:rPr lang="fr-FR" sz="2800" dirty="0" err="1" smtClean="0"/>
              <a:t>preposition</a:t>
            </a:r>
            <a:endParaRPr lang="fr-FR" sz="2800" dirty="0" smtClean="0"/>
          </a:p>
          <a:p>
            <a:r>
              <a:rPr lang="fr-FR" sz="2800" dirty="0" smtClean="0"/>
              <a:t>   V-</a:t>
            </a:r>
            <a:r>
              <a:rPr lang="fr-FR" sz="2800" dirty="0" err="1" smtClean="0"/>
              <a:t>CLF.Obl</a:t>
            </a:r>
            <a:r>
              <a:rPr lang="fr-FR" sz="2800" dirty="0" smtClean="0"/>
              <a:t>		Obl.NP</a:t>
            </a:r>
            <a:endParaRPr lang="fr-FR" sz="2800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77231657"/>
              </p:ext>
            </p:extLst>
          </p:nvPr>
        </p:nvGraphicFramePr>
        <p:xfrm>
          <a:off x="795312" y="2692738"/>
          <a:ext cx="10472287" cy="185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385033266"/>
              </p:ext>
            </p:extLst>
          </p:nvPr>
        </p:nvGraphicFramePr>
        <p:xfrm>
          <a:off x="795312" y="2673861"/>
          <a:ext cx="6490878" cy="185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Flèche courbée vers le haut 2"/>
          <p:cNvSpPr/>
          <p:nvPr/>
        </p:nvSpPr>
        <p:spPr>
          <a:xfrm rot="16042677">
            <a:off x="5389009" y="5128298"/>
            <a:ext cx="798910" cy="4185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  <p:bldGraphic spid="9" grpId="0">
        <p:bldAsOne/>
      </p:bldGraphic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nouns</a:t>
            </a:r>
            <a:r>
              <a:rPr lang="fr-FR" dirty="0" smtClean="0"/>
              <a:t> to applicative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9875" lvl="1"/>
            <a:r>
              <a:rPr lang="fr-FR" sz="3200" dirty="0" smtClean="0"/>
              <a:t>Grammaticalization </a:t>
            </a:r>
            <a:r>
              <a:rPr lang="fr-FR" sz="3200" dirty="0"/>
              <a:t>of </a:t>
            </a:r>
            <a:r>
              <a:rPr lang="fr-FR" sz="3200" dirty="0" err="1"/>
              <a:t>classifiers</a:t>
            </a:r>
            <a:r>
              <a:rPr lang="fr-FR" sz="3200" dirty="0"/>
              <a:t> as applicative </a:t>
            </a:r>
            <a:r>
              <a:rPr lang="fr-FR" sz="3200" dirty="0" err="1"/>
              <a:t>is</a:t>
            </a:r>
            <a:r>
              <a:rPr lang="fr-FR" sz="3200" dirty="0"/>
              <a:t> not </a:t>
            </a:r>
            <a:r>
              <a:rPr lang="fr-FR" sz="3200" dirty="0" err="1"/>
              <a:t>completed</a:t>
            </a:r>
            <a:endParaRPr lang="fr-FR" sz="3200" dirty="0"/>
          </a:p>
          <a:p>
            <a:pPr marL="285750" lvl="1" indent="-285750"/>
            <a:r>
              <a:rPr lang="fr-FR" sz="3200" dirty="0" smtClean="0"/>
              <a:t>Noun </a:t>
            </a:r>
            <a:r>
              <a:rPr lang="fr-FR" sz="3200" dirty="0" err="1"/>
              <a:t>is</a:t>
            </a:r>
            <a:r>
              <a:rPr lang="fr-FR" sz="3200" dirty="0"/>
              <a:t> not the direct source for the applicative</a:t>
            </a:r>
          </a:p>
          <a:p>
            <a:pPr marL="285750" lvl="1" indent="-285750"/>
            <a:r>
              <a:rPr lang="fr-FR" sz="3200" dirty="0" err="1" smtClean="0"/>
              <a:t>Enabling</a:t>
            </a:r>
            <a:r>
              <a:rPr lang="fr-FR" sz="3200" dirty="0" smtClean="0"/>
              <a:t> </a:t>
            </a:r>
            <a:r>
              <a:rPr lang="fr-FR" sz="3200" dirty="0"/>
              <a:t>factor: </a:t>
            </a:r>
            <a:r>
              <a:rPr lang="fr-FR" sz="3200" dirty="0" err="1"/>
              <a:t>preposition</a:t>
            </a:r>
            <a:r>
              <a:rPr lang="fr-FR" sz="3200" dirty="0"/>
              <a:t> </a:t>
            </a:r>
            <a:r>
              <a:rPr lang="fr-FR" sz="3200" dirty="0" err="1"/>
              <a:t>semantically</a:t>
            </a:r>
            <a:r>
              <a:rPr lang="fr-FR" sz="3200" dirty="0"/>
              <a:t> </a:t>
            </a:r>
            <a:r>
              <a:rPr lang="fr-FR" sz="3200" dirty="0" err="1"/>
              <a:t>underspecified</a:t>
            </a:r>
            <a:endParaRPr lang="fr-FR" sz="3200" dirty="0"/>
          </a:p>
          <a:p>
            <a:pPr marL="285750" lvl="1" indent="-285750"/>
            <a:r>
              <a:rPr lang="fr-FR" sz="3200" dirty="0"/>
              <a:t>7 </a:t>
            </a:r>
            <a:r>
              <a:rPr lang="fr-FR" sz="3200" dirty="0" err="1"/>
              <a:t>classifiers</a:t>
            </a:r>
            <a:r>
              <a:rPr lang="fr-FR" sz="3200" dirty="0"/>
              <a:t> </a:t>
            </a:r>
            <a:r>
              <a:rPr lang="fr-FR" sz="3200" dirty="0" err="1"/>
              <a:t>involved</a:t>
            </a:r>
            <a:r>
              <a:rPr lang="fr-FR" sz="3200" dirty="0"/>
              <a:t> (in the corpus): </a:t>
            </a:r>
            <a:r>
              <a:rPr lang="fr-FR" sz="3200" dirty="0" err="1"/>
              <a:t>some</a:t>
            </a:r>
            <a:r>
              <a:rPr lang="fr-FR" sz="3200" dirty="0"/>
              <a:t> </a:t>
            </a:r>
            <a:r>
              <a:rPr lang="fr-FR" sz="3200" dirty="0" err="1"/>
              <a:t>could</a:t>
            </a:r>
            <a:r>
              <a:rPr lang="fr-FR" sz="3200" dirty="0"/>
              <a:t> </a:t>
            </a:r>
            <a:r>
              <a:rPr lang="fr-FR" sz="3200" dirty="0" err="1"/>
              <a:t>specialize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31</a:t>
            </a:fld>
            <a:endParaRPr lang="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1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The Mojeño Trinitario data </a:t>
            </a:r>
            <a:r>
              <a:rPr lang="fr-FR" dirty="0" err="1" smtClean="0"/>
              <a:t>contribute</a:t>
            </a:r>
            <a:r>
              <a:rPr lang="fr-FR" dirty="0" smtClean="0"/>
              <a:t> to: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en-US" dirty="0" smtClean="0"/>
              <a:t>the typology of nominal classification: functions unattested cross-linguistically</a:t>
            </a:r>
          </a:p>
          <a:p>
            <a:pPr lvl="1"/>
            <a:r>
              <a:rPr lang="en-US" dirty="0" smtClean="0"/>
              <a:t>classifiers for </a:t>
            </a:r>
            <a:r>
              <a:rPr lang="en-US" dirty="0" err="1" smtClean="0"/>
              <a:t>obliques</a:t>
            </a:r>
            <a:r>
              <a:rPr lang="en-US" dirty="0" smtClean="0"/>
              <a:t> (also in other Arawak languages</a:t>
            </a:r>
            <a:r>
              <a:rPr lang="en-US" dirty="0"/>
              <a:t>, Michael </a:t>
            </a:r>
            <a:r>
              <a:rPr lang="en-US" dirty="0" smtClean="0"/>
              <a:t>2008, Admiraal 2016, </a:t>
            </a:r>
            <a:r>
              <a:rPr lang="en-US" dirty="0" err="1" smtClean="0"/>
              <a:t>Brandão</a:t>
            </a:r>
            <a:r>
              <a:rPr lang="en-US" dirty="0" smtClean="0"/>
              <a:t> 2016)</a:t>
            </a:r>
          </a:p>
          <a:p>
            <a:pPr lvl="1"/>
            <a:r>
              <a:rPr lang="en-US" dirty="0" smtClean="0"/>
              <a:t>applicative </a:t>
            </a:r>
            <a:r>
              <a:rPr lang="en-US" dirty="0"/>
              <a:t>effect of </a:t>
            </a:r>
            <a:r>
              <a:rPr lang="en-US" dirty="0" smtClean="0"/>
              <a:t>classifiers.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typology of </a:t>
            </a:r>
            <a:r>
              <a:rPr lang="en-US" dirty="0" err="1" smtClean="0"/>
              <a:t>applicatives</a:t>
            </a:r>
            <a:r>
              <a:rPr lang="en-US" dirty="0"/>
              <a:t>: </a:t>
            </a:r>
            <a:r>
              <a:rPr lang="en-US" dirty="0" smtClean="0"/>
              <a:t>verbal </a:t>
            </a:r>
            <a:r>
              <a:rPr lang="en-US" dirty="0"/>
              <a:t>classifiers </a:t>
            </a:r>
            <a:r>
              <a:rPr lang="en-US" dirty="0" smtClean="0"/>
              <a:t>as an applicative strategy.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research on the genesis of applicative markers: classifiers </a:t>
            </a:r>
            <a:r>
              <a:rPr lang="en-US" dirty="0"/>
              <a:t>may be intermediary stage for the nominal origin of </a:t>
            </a:r>
            <a:r>
              <a:rPr lang="en-US" dirty="0" smtClean="0"/>
              <a:t>applicative markers.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32</a:t>
            </a:fld>
            <a:endParaRPr lang="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Admiraal, Femmy. 2016. A grammar of space in Baure. A study on the linguistic encoding of spatial reference, PhD. dissertation, </a:t>
            </a:r>
            <a:r>
              <a:rPr lang="en-US" dirty="0" err="1">
                <a:solidFill>
                  <a:schemeClr val="tx1"/>
                </a:solidFill>
              </a:rPr>
              <a:t>Universiteit</a:t>
            </a:r>
            <a:r>
              <a:rPr lang="en-US" dirty="0">
                <a:solidFill>
                  <a:schemeClr val="tx1"/>
                </a:solidFill>
              </a:rPr>
              <a:t> van Amsterdam.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Brandão</a:t>
            </a:r>
            <a:r>
              <a:rPr lang="pt-BR" dirty="0">
                <a:solidFill>
                  <a:schemeClr val="tx1"/>
                </a:solidFill>
              </a:rPr>
              <a:t>, Ana Paula. 2016. “A incorporação de nomes e classificadores em Paresi-Haliti (Aruák)”, in </a:t>
            </a:r>
            <a:r>
              <a:rPr lang="pt-BR" i="1" dirty="0">
                <a:solidFill>
                  <a:schemeClr val="tx1"/>
                </a:solidFill>
              </a:rPr>
              <a:t>Liames: 16.2, 271-283</a:t>
            </a:r>
            <a:r>
              <a:rPr lang="pt-BR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Michael, Lev. 2008. </a:t>
            </a:r>
            <a:r>
              <a:rPr lang="en-US" dirty="0" err="1">
                <a:solidFill>
                  <a:schemeClr val="tx1"/>
                </a:solidFill>
              </a:rPr>
              <a:t>Nanti</a:t>
            </a:r>
            <a:r>
              <a:rPr lang="en-US" dirty="0">
                <a:solidFill>
                  <a:schemeClr val="tx1"/>
                </a:solidFill>
              </a:rPr>
              <a:t> evidential practice: Language, knowledge, and social action in an Amazonian society, PhD Dissertation, University of Texas, Austin.</a:t>
            </a:r>
          </a:p>
          <a:p>
            <a:endParaRPr lang="pt-B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0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Reorganizing</a:t>
            </a:r>
            <a:r>
              <a:rPr lang="fr-FR" dirty="0" smtClean="0"/>
              <a:t> applicatives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260684" y="1690688"/>
            <a:ext cx="48695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-</a:t>
            </a:r>
            <a:r>
              <a:rPr lang="en-US" sz="2400" dirty="0" err="1" smtClean="0"/>
              <a:t>etere</a:t>
            </a:r>
            <a:r>
              <a:rPr lang="en-US" sz="2400" dirty="0" smtClean="0"/>
              <a:t>-</a:t>
            </a:r>
            <a:r>
              <a:rPr lang="en-US" sz="2400" dirty="0" err="1" smtClean="0"/>
              <a:t>ko</a:t>
            </a:r>
            <a:r>
              <a:rPr lang="en-US" sz="2400" dirty="0" smtClean="0"/>
              <a:t>  	</a:t>
            </a:r>
            <a:r>
              <a:rPr lang="en-US" sz="2400" b="1" dirty="0" err="1" smtClean="0"/>
              <a:t>te</a:t>
            </a:r>
            <a:r>
              <a:rPr lang="en-US" sz="2400" dirty="0" smtClean="0"/>
              <a:t>   	</a:t>
            </a:r>
            <a:r>
              <a:rPr lang="en-US" sz="2400" dirty="0" err="1" smtClean="0"/>
              <a:t>une</a:t>
            </a:r>
            <a:endParaRPr lang="fr-FR" sz="2400" dirty="0"/>
          </a:p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400" dirty="0" smtClean="0"/>
              <a:t>-jump-ACT 	</a:t>
            </a:r>
            <a:r>
              <a:rPr lang="en-US" sz="2400" b="1" dirty="0" smtClean="0"/>
              <a:t>PREP</a:t>
            </a:r>
            <a:r>
              <a:rPr lang="en-US" sz="2400" dirty="0" smtClean="0"/>
              <a:t>	water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He jumps </a:t>
            </a:r>
            <a:r>
              <a:rPr lang="fr-FR" sz="2400" dirty="0" err="1" smtClean="0"/>
              <a:t>into</a:t>
            </a:r>
            <a:r>
              <a:rPr lang="fr-FR" sz="2400" dirty="0" smtClean="0"/>
              <a:t> the water.</a:t>
            </a:r>
            <a:endParaRPr lang="fr-FR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fr-FR" sz="2400" dirty="0"/>
          </a:p>
          <a:p>
            <a:pPr marL="0" indent="0">
              <a:buNone/>
              <a:tabLst>
                <a:tab pos="3224213" algn="l"/>
              </a:tabLst>
            </a:pPr>
            <a:r>
              <a:rPr lang="en-US" sz="2400" dirty="0" smtClean="0"/>
              <a:t>mu-</a:t>
            </a:r>
            <a:r>
              <a:rPr lang="en-US" sz="2400" dirty="0" err="1" smtClean="0"/>
              <a:t>etere</a:t>
            </a:r>
            <a:r>
              <a:rPr lang="en-US" sz="2400" dirty="0" smtClean="0"/>
              <a:t>-</a:t>
            </a:r>
            <a:r>
              <a:rPr lang="en-US" sz="2400" dirty="0" err="1" smtClean="0"/>
              <a:t>ko</a:t>
            </a:r>
            <a:r>
              <a:rPr lang="en-US" sz="2400" dirty="0" smtClean="0"/>
              <a:t>      to  	</a:t>
            </a:r>
            <a:r>
              <a:rPr lang="en-US" sz="2400" dirty="0" err="1" smtClean="0"/>
              <a:t>vanku</a:t>
            </a:r>
            <a:endParaRPr lang="fr-FR" sz="2400" dirty="0"/>
          </a:p>
          <a:p>
            <a:pPr marL="0" indent="0">
              <a:buNone/>
              <a:tabLst>
                <a:tab pos="1973263" algn="l"/>
                <a:tab pos="3224213" algn="l"/>
              </a:tabLst>
            </a:pPr>
            <a:r>
              <a:rPr lang="en-US" sz="2400" dirty="0" smtClean="0"/>
              <a:t>3M-jump-ACT 	ART.NH</a:t>
            </a:r>
            <a:r>
              <a:rPr lang="en-US" sz="2400" dirty="0"/>
              <a:t>	</a:t>
            </a:r>
            <a:r>
              <a:rPr lang="en-US" sz="2400" dirty="0" smtClean="0"/>
              <a:t>bench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He jumps </a:t>
            </a:r>
            <a:r>
              <a:rPr lang="fr-FR" sz="2400" b="1" dirty="0" smtClean="0"/>
              <a:t>over</a:t>
            </a:r>
            <a:r>
              <a:rPr lang="fr-FR" sz="2400" dirty="0" smtClean="0"/>
              <a:t> the </a:t>
            </a:r>
            <a:r>
              <a:rPr lang="fr-FR" sz="2400" dirty="0" err="1" smtClean="0"/>
              <a:t>bench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r>
              <a:rPr lang="en-US" sz="3200" dirty="0"/>
              <a:t> </a:t>
            </a:r>
            <a:endParaRPr lang="fr-FR" sz="3200" dirty="0"/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5505651" y="1690688"/>
            <a:ext cx="65548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t-</a:t>
            </a:r>
            <a:r>
              <a:rPr lang="en-US" sz="2400" dirty="0" err="1" smtClean="0"/>
              <a:t>etere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pue</a:t>
            </a:r>
            <a:r>
              <a:rPr lang="en-US" sz="2400" dirty="0" err="1" smtClean="0"/>
              <a:t>-ko</a:t>
            </a:r>
            <a:r>
              <a:rPr lang="en-US" sz="2400" dirty="0" smtClean="0"/>
              <a:t>            		</a:t>
            </a:r>
            <a:r>
              <a:rPr lang="en-US" sz="2400" b="1" dirty="0" err="1" smtClean="0"/>
              <a:t>te</a:t>
            </a:r>
            <a:r>
              <a:rPr lang="en-US" sz="2400" dirty="0" smtClean="0"/>
              <a:t>   	</a:t>
            </a:r>
            <a:r>
              <a:rPr lang="en-US" sz="2400" dirty="0" err="1" smtClean="0"/>
              <a:t>pog'e</a:t>
            </a:r>
            <a:endParaRPr lang="fr-FR" sz="2400" dirty="0"/>
          </a:p>
          <a:p>
            <a:pPr marL="0" indent="0">
              <a:buNone/>
            </a:pPr>
            <a:r>
              <a:rPr lang="en-US" sz="2400" dirty="0" smtClean="0"/>
              <a:t>3-jump</a:t>
            </a:r>
            <a:r>
              <a:rPr lang="en-US" sz="2400" b="1" dirty="0" smtClean="0"/>
              <a:t>-CLF:</a:t>
            </a:r>
            <a:r>
              <a:rPr lang="en-US" sz="2400" dirty="0" smtClean="0"/>
              <a:t>ground-ACT </a:t>
            </a:r>
            <a:r>
              <a:rPr lang="en-US" sz="2400" dirty="0"/>
              <a:t>	</a:t>
            </a:r>
            <a:r>
              <a:rPr lang="en-US" sz="2400" b="1" dirty="0"/>
              <a:t>PREP</a:t>
            </a:r>
            <a:r>
              <a:rPr lang="en-US" sz="2400" dirty="0"/>
              <a:t>	water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He jumps to the </a:t>
            </a:r>
            <a:r>
              <a:rPr lang="fr-FR" sz="2400" dirty="0" err="1" smtClean="0"/>
              <a:t>ground</a:t>
            </a:r>
            <a:r>
              <a:rPr lang="fr-FR" sz="2400" dirty="0" smtClean="0"/>
              <a:t>.</a:t>
            </a: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  <a:tabLst>
                <a:tab pos="4129088" algn="l"/>
              </a:tabLst>
            </a:pPr>
            <a:r>
              <a:rPr lang="en-US" sz="2400" dirty="0" smtClean="0"/>
              <a:t>mu-</a:t>
            </a:r>
            <a:r>
              <a:rPr lang="en-US" sz="2400" dirty="0" err="1" smtClean="0"/>
              <a:t>etere</a:t>
            </a:r>
            <a:r>
              <a:rPr lang="en-US" sz="2400" b="1" dirty="0" smtClean="0"/>
              <a:t>-me</a:t>
            </a:r>
            <a:r>
              <a:rPr lang="en-US" sz="2400" dirty="0" smtClean="0"/>
              <a:t>-</a:t>
            </a:r>
            <a:r>
              <a:rPr lang="en-US" sz="2400" dirty="0" err="1" smtClean="0"/>
              <a:t>ko</a:t>
            </a:r>
            <a:r>
              <a:rPr lang="en-US" sz="2400" dirty="0" smtClean="0"/>
              <a:t>            	to  		</a:t>
            </a:r>
            <a:r>
              <a:rPr lang="en-US" sz="2400" dirty="0" err="1" smtClean="0"/>
              <a:t>vanku</a:t>
            </a:r>
            <a:endParaRPr lang="fr-FR" sz="2400" dirty="0"/>
          </a:p>
          <a:p>
            <a:pPr marL="0" indent="0">
              <a:buNone/>
              <a:tabLst>
                <a:tab pos="4129088" algn="l"/>
              </a:tabLst>
            </a:pPr>
            <a:r>
              <a:rPr lang="en-US" sz="2400" dirty="0" smtClean="0"/>
              <a:t>3M-jump</a:t>
            </a:r>
            <a:r>
              <a:rPr lang="en-US" sz="2400" b="1" dirty="0" smtClean="0"/>
              <a:t>-CLF:</a:t>
            </a:r>
            <a:r>
              <a:rPr lang="en-US" sz="2400" dirty="0" smtClean="0"/>
              <a:t>thin.flexible-ACT 	ART.NH</a:t>
            </a:r>
            <a:r>
              <a:rPr lang="en-US" sz="2400" dirty="0"/>
              <a:t>	bench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He jumps </a:t>
            </a:r>
            <a:r>
              <a:rPr lang="fr-FR" sz="2400" b="1" dirty="0" smtClean="0"/>
              <a:t>on</a:t>
            </a:r>
            <a:r>
              <a:rPr lang="fr-FR" sz="2400" dirty="0" smtClean="0"/>
              <a:t> the </a:t>
            </a:r>
            <a:r>
              <a:rPr lang="fr-FR" sz="2400" dirty="0" err="1" smtClean="0"/>
              <a:t>bench</a:t>
            </a:r>
            <a:r>
              <a:rPr lang="fr-FR" sz="2400" dirty="0" smtClean="0"/>
              <a:t>.</a:t>
            </a:r>
            <a:endParaRPr lang="fr-FR" sz="2400" dirty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33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6652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Mojeño Trinitario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Arawak, </a:t>
            </a:r>
            <a:r>
              <a:rPr lang="fr-FR" dirty="0" err="1" smtClean="0"/>
              <a:t>Lowland</a:t>
            </a:r>
            <a:r>
              <a:rPr lang="fr-FR" dirty="0" smtClean="0"/>
              <a:t> Bolivia</a:t>
            </a:r>
          </a:p>
          <a:p>
            <a:r>
              <a:rPr lang="fr-FR" dirty="0" err="1" smtClean="0"/>
              <a:t>Linguistic</a:t>
            </a:r>
            <a:r>
              <a:rPr lang="fr-FR" dirty="0" smtClean="0"/>
              <a:t> description</a:t>
            </a:r>
          </a:p>
          <a:p>
            <a:pPr lvl="1"/>
            <a:r>
              <a:rPr lang="fr-FR" dirty="0" err="1" smtClean="0"/>
              <a:t>Dictionary</a:t>
            </a:r>
            <a:r>
              <a:rPr lang="fr-FR" dirty="0" smtClean="0"/>
              <a:t> (Gill 1993)</a:t>
            </a:r>
          </a:p>
          <a:p>
            <a:pPr lvl="1"/>
            <a:r>
              <a:rPr lang="fr-FR" dirty="0" err="1" smtClean="0"/>
              <a:t>Handbook</a:t>
            </a:r>
            <a:r>
              <a:rPr lang="fr-FR" dirty="0" smtClean="0"/>
              <a:t> (Gill 1957)</a:t>
            </a:r>
          </a:p>
          <a:p>
            <a:pPr lvl="1"/>
            <a:r>
              <a:rPr lang="fr-FR" dirty="0" smtClean="0"/>
              <a:t>Grammatical sketch (Rose 2015)</a:t>
            </a:r>
          </a:p>
          <a:p>
            <a:pPr lvl="1"/>
            <a:r>
              <a:rPr lang="fr-FR" dirty="0" err="1" smtClean="0"/>
              <a:t>Papers</a:t>
            </a:r>
            <a:r>
              <a:rPr lang="fr-FR" dirty="0" smtClean="0"/>
              <a:t> on morphosyntax (Rose 2011, etc…)	</a:t>
            </a:r>
            <a:r>
              <a:rPr lang="fr-FR" u="sng" dirty="0" smtClean="0">
                <a:hlinkClick r:id="rId2"/>
              </a:rPr>
              <a:t>http://www.ddl.cnrs.fr/Rose</a:t>
            </a:r>
            <a:endParaRPr lang="fr-FR" dirty="0" smtClean="0"/>
          </a:p>
          <a:p>
            <a:r>
              <a:rPr lang="fr-FR" dirty="0" smtClean="0"/>
              <a:t>Data</a:t>
            </a:r>
          </a:p>
          <a:p>
            <a:pPr lvl="1"/>
            <a:r>
              <a:rPr lang="fr-FR" dirty="0" smtClean="0"/>
              <a:t>Data collection in the </a:t>
            </a:r>
            <a:r>
              <a:rPr lang="fr-FR" dirty="0" err="1" smtClean="0"/>
              <a:t>field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2005</a:t>
            </a:r>
          </a:p>
          <a:p>
            <a:pPr lvl="2"/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of (semi)-</a:t>
            </a:r>
            <a:r>
              <a:rPr lang="fr-FR" dirty="0" err="1" smtClean="0"/>
              <a:t>spontaneous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(audio/</a:t>
            </a:r>
            <a:r>
              <a:rPr lang="fr-FR" dirty="0" err="1" smtClean="0"/>
              <a:t>video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2 </a:t>
            </a:r>
            <a:r>
              <a:rPr lang="fr-FR" dirty="0" err="1" smtClean="0"/>
              <a:t>hours</a:t>
            </a:r>
            <a:r>
              <a:rPr lang="fr-FR" dirty="0" smtClean="0"/>
              <a:t> of sentences </a:t>
            </a:r>
            <a:r>
              <a:rPr lang="fr-FR" dirty="0" err="1" smtClean="0"/>
              <a:t>elicited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stimuli (audio)</a:t>
            </a:r>
          </a:p>
          <a:p>
            <a:pPr lvl="2"/>
            <a:r>
              <a:rPr lang="fr-FR" dirty="0" smtClean="0"/>
              <a:t>4920 </a:t>
            </a:r>
            <a:r>
              <a:rPr lang="fr-FR" dirty="0" err="1" smtClean="0"/>
              <a:t>elicited</a:t>
            </a:r>
            <a:r>
              <a:rPr lang="fr-FR" dirty="0" smtClean="0"/>
              <a:t> sentences</a:t>
            </a:r>
          </a:p>
          <a:p>
            <a:pPr lvl="2"/>
            <a:r>
              <a:rPr lang="fr-FR" dirty="0" smtClean="0"/>
              <a:t>2100 </a:t>
            </a:r>
            <a:r>
              <a:rPr lang="fr-FR" dirty="0" err="1" smtClean="0"/>
              <a:t>roots</a:t>
            </a:r>
            <a:r>
              <a:rPr lang="fr-FR" dirty="0" smtClean="0"/>
              <a:t> and affixes</a:t>
            </a:r>
          </a:p>
          <a:p>
            <a:pPr lvl="1"/>
            <a:r>
              <a:rPr lang="fr-FR" dirty="0" smtClean="0"/>
              <a:t>Documentation					</a:t>
            </a:r>
            <a:r>
              <a:rPr lang="fr-FR" dirty="0" smtClean="0">
                <a:hlinkClick r:id="rId3"/>
              </a:rPr>
              <a:t>https://www.ortolang.fr</a:t>
            </a:r>
            <a:endParaRPr lang="fr-FR" dirty="0"/>
          </a:p>
          <a:p>
            <a:pPr lvl="1"/>
            <a:endParaRPr lang="fr-FR" u="sng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91F3-4EE7-4C69-9EA6-DE55CCE37BEB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6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Preliminary</a:t>
            </a:r>
            <a:r>
              <a:rPr lang="fr-FR" dirty="0" smtClean="0"/>
              <a:t> 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05971"/>
          </a:xfrm>
        </p:spPr>
        <p:txBody>
          <a:bodyPr>
            <a:normAutofit/>
          </a:bodyPr>
          <a:lstStyle/>
          <a:p>
            <a:r>
              <a:rPr lang="en-US" dirty="0" smtClean="0"/>
              <a:t>Object NPs are unmarked.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or 2</a:t>
            </a:r>
            <a:r>
              <a:rPr lang="en-US" baseline="30000" dirty="0"/>
              <a:t>nd</a:t>
            </a:r>
            <a:r>
              <a:rPr lang="en-US" dirty="0"/>
              <a:t> person O is suffixed on the </a:t>
            </a:r>
            <a:r>
              <a:rPr lang="en-US" dirty="0" smtClean="0"/>
              <a:t>verb. 3</a:t>
            </a:r>
            <a:r>
              <a:rPr lang="en-US" baseline="30000" dirty="0" smtClean="0"/>
              <a:t>rd</a:t>
            </a:r>
            <a:r>
              <a:rPr lang="en-US" dirty="0" smtClean="0"/>
              <a:t> person O triggers semantically specific co-argument </a:t>
            </a:r>
            <a:r>
              <a:rPr lang="en-US" dirty="0"/>
              <a:t>indexation </a:t>
            </a:r>
            <a:r>
              <a:rPr lang="en-US" dirty="0" smtClean="0"/>
              <a:t>of third-person subject (Rose 2011).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38200" y="5722706"/>
            <a:ext cx="10206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Rose, Françoise. 2011. “Who is the third </a:t>
            </a:r>
            <a:r>
              <a:rPr lang="en-US" dirty="0" smtClean="0"/>
              <a:t>person </a:t>
            </a:r>
            <a:r>
              <a:rPr lang="en-US" dirty="0"/>
              <a:t>? Fluid transitivity in Mojeño Trinitario”, in </a:t>
            </a:r>
            <a:r>
              <a:rPr lang="en-US" i="1" dirty="0"/>
              <a:t>International Journal of American Linguistics: 77.4, special issue on Argument-encoding systems in Bolivian Amazonian languages, 469-494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940942" y="3185773"/>
            <a:ext cx="10515600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/>
            <a:r>
              <a:rPr lang="fr-FR" sz="2400" dirty="0" smtClean="0"/>
              <a:t>(3) </a:t>
            </a:r>
            <a:r>
              <a:rPr lang="fr-FR" sz="2400" b="1" dirty="0" smtClean="0"/>
              <a:t>t</a:t>
            </a:r>
            <a:r>
              <a:rPr lang="fr-FR" sz="2400" dirty="0" smtClean="0"/>
              <a:t>-</a:t>
            </a:r>
            <a:r>
              <a:rPr lang="fr-FR" sz="2400" dirty="0" err="1" smtClean="0"/>
              <a:t>piko</a:t>
            </a:r>
            <a:r>
              <a:rPr lang="fr-FR" sz="2400" dirty="0" smtClean="0"/>
              <a:t>				(4)</a:t>
            </a:r>
            <a:endParaRPr lang="fr-FR" sz="2400" dirty="0"/>
          </a:p>
          <a:p>
            <a:r>
              <a:rPr lang="fr-FR" sz="2400" dirty="0" smtClean="0"/>
              <a:t>     3-be_scared</a:t>
            </a:r>
            <a:endParaRPr lang="fr-FR" sz="2400" dirty="0"/>
          </a:p>
          <a:p>
            <a:r>
              <a:rPr lang="fr-FR" sz="2400" dirty="0" smtClean="0"/>
              <a:t>    'S/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scared</a:t>
            </a:r>
            <a:r>
              <a:rPr lang="fr-FR" sz="2400" dirty="0" smtClean="0"/>
              <a:t>.'</a:t>
            </a:r>
            <a:endParaRPr lang="fr-FR" sz="2400" dirty="0"/>
          </a:p>
          <a:p>
            <a:r>
              <a:rPr lang="fr-FR" sz="2400" dirty="0"/>
              <a:t> 	</a:t>
            </a:r>
            <a:endParaRPr lang="fr-FR" sz="2400" dirty="0" smtClean="0"/>
          </a:p>
          <a:p>
            <a:r>
              <a:rPr lang="fr-FR" sz="2400" dirty="0" err="1" smtClean="0"/>
              <a:t>ema</a:t>
            </a:r>
            <a:r>
              <a:rPr lang="fr-FR" sz="2400" dirty="0"/>
              <a:t>	</a:t>
            </a:r>
            <a:r>
              <a:rPr lang="fr-FR" sz="2400" b="1" dirty="0"/>
              <a:t>ma</a:t>
            </a:r>
            <a:r>
              <a:rPr lang="fr-FR" sz="2400" dirty="0"/>
              <a:t>-</a:t>
            </a:r>
            <a:r>
              <a:rPr lang="fr-FR" sz="2400" dirty="0" err="1"/>
              <a:t>piko</a:t>
            </a:r>
            <a:r>
              <a:rPr lang="fr-FR" sz="2400" dirty="0"/>
              <a:t>       	to      	</a:t>
            </a:r>
            <a:r>
              <a:rPr lang="fr-FR" sz="2400" dirty="0" err="1"/>
              <a:t>paku</a:t>
            </a:r>
            <a:r>
              <a:rPr lang="fr-FR" sz="2400" dirty="0"/>
              <a:t>.</a:t>
            </a:r>
          </a:p>
          <a:p>
            <a:r>
              <a:rPr lang="fr-FR" sz="2400" cap="small" dirty="0" smtClean="0"/>
              <a:t>3m</a:t>
            </a:r>
            <a:r>
              <a:rPr lang="fr-FR" sz="2400" dirty="0"/>
              <a:t>	3</a:t>
            </a:r>
            <a:r>
              <a:rPr lang="fr-FR" sz="2400" cap="small" dirty="0"/>
              <a:t>m</a:t>
            </a:r>
            <a:r>
              <a:rPr lang="fr-FR" sz="2400" dirty="0"/>
              <a:t>-be_scared	</a:t>
            </a:r>
            <a:r>
              <a:rPr lang="fr-FR" sz="2400" cap="small" dirty="0" err="1"/>
              <a:t>art.nh</a:t>
            </a:r>
            <a:r>
              <a:rPr lang="fr-FR" sz="2400" dirty="0"/>
              <a:t>	dog</a:t>
            </a:r>
          </a:p>
          <a:p>
            <a:r>
              <a:rPr lang="fr-FR" sz="2400" dirty="0" smtClean="0"/>
              <a:t>'He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scared</a:t>
            </a:r>
            <a:r>
              <a:rPr lang="fr-FR" sz="2400" dirty="0" smtClean="0"/>
              <a:t> of the dog.'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940942" y="4446945"/>
            <a:ext cx="7787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(5) t-</a:t>
            </a:r>
            <a:r>
              <a:rPr lang="fr-FR" sz="2400" dirty="0" err="1" smtClean="0"/>
              <a:t>piko</a:t>
            </a:r>
            <a:r>
              <a:rPr lang="fr-FR" sz="2400" b="1" dirty="0" smtClean="0"/>
              <a:t>-nu</a:t>
            </a:r>
          </a:p>
          <a:p>
            <a:r>
              <a:rPr lang="fr-FR" sz="2400" cap="small" dirty="0"/>
              <a:t> </a:t>
            </a:r>
            <a:r>
              <a:rPr lang="fr-FR" sz="2400" cap="small" dirty="0" smtClean="0"/>
              <a:t>     3</a:t>
            </a:r>
            <a:r>
              <a:rPr lang="fr-FR" sz="2400" dirty="0" smtClean="0"/>
              <a:t>-be_scared-</a:t>
            </a:r>
            <a:r>
              <a:rPr lang="fr-FR" sz="2400" b="1" dirty="0" smtClean="0"/>
              <a:t>1</a:t>
            </a:r>
            <a:r>
              <a:rPr lang="fr-FR" sz="2400" b="1" cap="small" dirty="0" smtClean="0"/>
              <a:t>sg</a:t>
            </a:r>
          </a:p>
          <a:p>
            <a:r>
              <a:rPr lang="fr-FR" sz="2400" dirty="0" smtClean="0"/>
              <a:t>      'S/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scared</a:t>
            </a:r>
            <a:r>
              <a:rPr lang="fr-FR" sz="2400" dirty="0" smtClean="0"/>
              <a:t> by me.'</a:t>
            </a:r>
          </a:p>
          <a:p>
            <a:r>
              <a:rPr lang="fr-FR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0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Preliminary</a:t>
            </a:r>
            <a:r>
              <a:rPr lang="fr-FR" dirty="0" smtClean="0"/>
              <a:t> 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05971"/>
          </a:xfrm>
        </p:spPr>
        <p:txBody>
          <a:bodyPr>
            <a:normAutofit/>
          </a:bodyPr>
          <a:lstStyle/>
          <a:p>
            <a:r>
              <a:rPr lang="en-US" dirty="0" err="1" smtClean="0"/>
              <a:t>Obliques</a:t>
            </a:r>
            <a:r>
              <a:rPr lang="en-US" dirty="0" smtClean="0"/>
              <a:t> (adjuncts or peripheral arguments) with a preposition, not indexed </a:t>
            </a:r>
            <a:r>
              <a:rPr lang="en-US" dirty="0"/>
              <a:t>on the </a:t>
            </a:r>
            <a:r>
              <a:rPr lang="en-US" dirty="0" smtClean="0"/>
              <a:t>verb</a:t>
            </a:r>
          </a:p>
          <a:p>
            <a:r>
              <a:rPr lang="en-US" dirty="0" smtClean="0"/>
              <a:t>Single preposition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dirty="0" smtClean="0"/>
              <a:t>with multiple meanings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12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66A9-B1CB-4A12-B2CE-6683CD413B22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8131"/>
              </p:ext>
            </p:extLst>
          </p:nvPr>
        </p:nvGraphicFramePr>
        <p:xfrm>
          <a:off x="838200" y="3854259"/>
          <a:ext cx="6441661" cy="121227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5010"/>
                <a:gridCol w="2500655"/>
                <a:gridCol w="1034862"/>
                <a:gridCol w="1034862"/>
                <a:gridCol w="1266272"/>
              </a:tblGrid>
              <a:tr h="3247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(6)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t-</a:t>
                      </a:r>
                      <a:r>
                        <a:rPr lang="en-US" sz="2400" dirty="0" err="1">
                          <a:effectLst/>
                        </a:rPr>
                        <a:t>junopo</a:t>
                      </a:r>
                      <a:r>
                        <a:rPr lang="en-US" sz="2400" dirty="0">
                          <a:effectLst/>
                        </a:rPr>
                        <a:t>=</a:t>
                      </a:r>
                      <a:r>
                        <a:rPr lang="en-US" sz="2400" dirty="0" err="1">
                          <a:effectLst/>
                        </a:rPr>
                        <a:t>po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te</a:t>
                      </a:r>
                      <a:endParaRPr lang="fr-FR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to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smeno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247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cap="small" dirty="0">
                          <a:effectLst/>
                        </a:rPr>
                        <a:t>3-</a:t>
                      </a:r>
                      <a:r>
                        <a:rPr lang="en-US" sz="2400" dirty="0">
                          <a:effectLst/>
                        </a:rPr>
                        <a:t>run=</a:t>
                      </a:r>
                      <a:r>
                        <a:rPr lang="en-US" sz="2400" cap="small" dirty="0" err="1">
                          <a:effectLst/>
                        </a:rPr>
                        <a:t>pfv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cap="small" dirty="0">
                          <a:effectLst/>
                        </a:rPr>
                        <a:t>prep</a:t>
                      </a:r>
                      <a:endParaRPr lang="fr-FR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cap="small" baseline="0" dirty="0" err="1" smtClean="0">
                          <a:effectLst/>
                        </a:rPr>
                        <a:t>art.nh</a:t>
                      </a:r>
                      <a:endParaRPr lang="fr-FR" sz="2400" cap="small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woods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48075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'S/he </a:t>
                      </a:r>
                      <a:r>
                        <a:rPr lang="en-US" sz="2400" dirty="0">
                          <a:effectLst/>
                        </a:rPr>
                        <a:t>ran </a:t>
                      </a:r>
                      <a:r>
                        <a:rPr lang="en-US" sz="2400" b="1" dirty="0" smtClean="0">
                          <a:effectLst/>
                        </a:rPr>
                        <a:t>to/in/from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the woods</a:t>
                      </a:r>
                      <a:r>
                        <a:rPr lang="en-US" sz="2400" dirty="0" smtClean="0">
                          <a:effectLst/>
                        </a:rPr>
                        <a:t>.'</a:t>
                      </a:r>
                      <a:endParaRPr lang="fr-F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ct val="39285"/>
            </a:pPr>
            <a:r>
              <a:rPr lang="fr" dirty="0" smtClean="0"/>
              <a:t>Nominal classification in Mojeño Trinitario</a:t>
            </a:r>
            <a:endParaRPr lang="fr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 marL="380990" indent="-380990">
              <a:lnSpc>
                <a:spcPct val="100000"/>
              </a:lnSpc>
              <a:spcAft>
                <a:spcPts val="800"/>
              </a:spcAft>
            </a:pPr>
            <a:r>
              <a:rPr lang="fr" dirty="0" smtClean="0"/>
              <a:t>28 </a:t>
            </a:r>
            <a:r>
              <a:rPr lang="fr" dirty="0"/>
              <a:t>classifier </a:t>
            </a:r>
            <a:r>
              <a:rPr lang="fr" dirty="0" smtClean="0"/>
              <a:t>suffixes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</a:pPr>
            <a:r>
              <a:rPr lang="fr" dirty="0"/>
              <a:t>categorization of nominal referents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</a:pPr>
            <a:r>
              <a:rPr lang="fr" dirty="0"/>
              <a:t>generally abstract meaning, often about </a:t>
            </a:r>
            <a:r>
              <a:rPr lang="fr" dirty="0" smtClean="0"/>
              <a:t>shape</a:t>
            </a:r>
            <a:endParaRPr lang="fr"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7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14292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Nominal classification in Mojeño Trinitario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fr" dirty="0" smtClean="0"/>
              <a:t>	</a:t>
            </a:r>
          </a:p>
          <a:p>
            <a:pPr>
              <a:buNone/>
            </a:pPr>
            <a:endParaRPr lang="fr" dirty="0">
              <a:solidFill>
                <a:srgbClr val="7030A0"/>
              </a:solidFill>
            </a:endParaRPr>
          </a:p>
          <a:p>
            <a:pPr>
              <a:buNone/>
            </a:pPr>
            <a:endParaRPr lang="f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r" dirty="0" smtClean="0"/>
              <a:t>one set with large distribution = multiple </a:t>
            </a:r>
            <a:r>
              <a:rPr lang="fr" dirty="0"/>
              <a:t>classifier system (Aikhenvald 2000) </a:t>
            </a:r>
            <a:endParaRPr lang="fr" dirty="0" smtClean="0"/>
          </a:p>
          <a:p>
            <a:pPr>
              <a:buNone/>
            </a:pPr>
            <a:endParaRPr lang="fr"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fr"/>
              <a:pPr/>
              <a:t>8</a:t>
            </a:fld>
            <a:endParaRPr lang="fr" dirty="0"/>
          </a:p>
        </p:txBody>
      </p:sp>
      <p:graphicFrame>
        <p:nvGraphicFramePr>
          <p:cNvPr id="171" name="Shape 171"/>
          <p:cNvGraphicFramePr/>
          <p:nvPr>
            <p:extLst>
              <p:ext uri="{D42A27DB-BD31-4B8C-83A1-F6EECF244321}">
                <p14:modId xmlns:p14="http://schemas.microsoft.com/office/powerpoint/2010/main" val="217065610"/>
              </p:ext>
            </p:extLst>
          </p:nvPr>
        </p:nvGraphicFramePr>
        <p:xfrm>
          <a:off x="3451307" y="1626979"/>
          <a:ext cx="4470284" cy="304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36633"/>
                <a:gridCol w="933651"/>
              </a:tblGrid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dirty="0"/>
                        <a:t>CLF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dirty="0"/>
                        <a:t>on </a:t>
                      </a:r>
                      <a:r>
                        <a:rPr lang="fr" sz="2400" dirty="0" smtClean="0"/>
                        <a:t>numerals (obligatory)</a:t>
                      </a:r>
                      <a:endParaRPr lang="fr" sz="2400" dirty="0"/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b="1" dirty="0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dirty="0"/>
                        <a:t>on adjectives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b="1" dirty="0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/>
                        <a:t>on nouns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b="1" dirty="0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2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dirty="0"/>
                        <a:t>in verbs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2400" b="1" dirty="0">
                          <a:solidFill>
                            <a:srgbClr val="6AA84F"/>
                          </a:solidFill>
                        </a:rPr>
                        <a:t>✓</a:t>
                      </a:r>
                    </a:p>
                  </a:txBody>
                  <a:tcPr marL="121900" marR="121900" marT="121900" marB="121900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14554" y="6159398"/>
            <a:ext cx="113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Aikhenvald</a:t>
            </a:r>
            <a:r>
              <a:rPr lang="fr-FR" dirty="0"/>
              <a:t>, Alexandra. 2000. </a:t>
            </a:r>
            <a:r>
              <a:rPr lang="fr-FR" i="1" dirty="0" err="1"/>
              <a:t>Classifiers</a:t>
            </a:r>
            <a:r>
              <a:rPr lang="fr-FR" i="1" dirty="0"/>
              <a:t>. A Typology of Noun </a:t>
            </a:r>
            <a:r>
              <a:rPr lang="fr-FR" i="1" dirty="0" err="1"/>
              <a:t>Categorization</a:t>
            </a:r>
            <a:r>
              <a:rPr lang="fr-FR" i="1" dirty="0"/>
              <a:t> </a:t>
            </a:r>
            <a:r>
              <a:rPr lang="fr-FR" i="1" dirty="0" err="1"/>
              <a:t>Devices</a:t>
            </a:r>
            <a:r>
              <a:rPr lang="fr-FR" i="1" dirty="0"/>
              <a:t>, Oxford: Oxford University </a:t>
            </a:r>
            <a:r>
              <a:rPr lang="fr-FR" i="1" dirty="0" err="1"/>
              <a:t>Press</a:t>
            </a:r>
            <a:r>
              <a:rPr lang="fr-FR" i="1" dirty="0" smtClean="0"/>
              <a:t>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345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Nominal classification in Mojeño Trinitario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(7)</a:t>
            </a:r>
            <a:r>
              <a:rPr lang="es-ES" dirty="0"/>
              <a:t>	a.	</a:t>
            </a:r>
            <a:r>
              <a:rPr lang="es-ES" i="1" dirty="0" err="1"/>
              <a:t>éto</a:t>
            </a:r>
            <a:r>
              <a:rPr lang="es-ES" b="1" i="1" dirty="0"/>
              <a:t>-na</a:t>
            </a:r>
            <a:endParaRPr lang="fr-FR" dirty="0"/>
          </a:p>
          <a:p>
            <a:pPr marL="0" indent="0">
              <a:buNone/>
            </a:pPr>
            <a:r>
              <a:rPr lang="es-ES" i="1" dirty="0"/>
              <a:t>	</a:t>
            </a:r>
            <a:r>
              <a:rPr lang="es-ES" i="1" dirty="0" smtClean="0"/>
              <a:t>	</a:t>
            </a:r>
            <a:r>
              <a:rPr lang="es-ES" dirty="0" err="1" smtClean="0"/>
              <a:t>one-</a:t>
            </a:r>
            <a:r>
              <a:rPr lang="es-ES" cap="small" dirty="0" err="1" smtClean="0"/>
              <a:t>clf.</a:t>
            </a:r>
            <a:r>
              <a:rPr lang="es-ES" dirty="0" err="1" smtClean="0"/>
              <a:t>human</a:t>
            </a:r>
            <a:r>
              <a:rPr lang="es-ES" dirty="0" smtClean="0"/>
              <a:t>/default</a:t>
            </a:r>
            <a:r>
              <a:rPr lang="es-ES" dirty="0"/>
              <a:t>	</a:t>
            </a:r>
            <a:endParaRPr lang="fr-FR" dirty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	‘</a:t>
            </a:r>
            <a:r>
              <a:rPr lang="es-ES" dirty="0" err="1" smtClean="0"/>
              <a:t>one</a:t>
            </a:r>
            <a:r>
              <a:rPr lang="es-ES" dirty="0" smtClean="0"/>
              <a:t> (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, pen, </a:t>
            </a:r>
            <a:r>
              <a:rPr lang="es-ES" dirty="0" err="1" smtClean="0"/>
              <a:t>table</a:t>
            </a:r>
            <a:r>
              <a:rPr lang="es-ES" dirty="0" smtClean="0"/>
              <a:t>, </a:t>
            </a:r>
            <a:r>
              <a:rPr lang="es-ES" dirty="0" err="1" smtClean="0"/>
              <a:t>face</a:t>
            </a:r>
            <a:r>
              <a:rPr lang="es-ES" dirty="0" smtClean="0"/>
              <a:t>, </a:t>
            </a:r>
            <a:r>
              <a:rPr lang="es-ES" dirty="0" err="1" smtClean="0"/>
              <a:t>ball</a:t>
            </a:r>
            <a:r>
              <a:rPr lang="es-ES" dirty="0" smtClean="0"/>
              <a:t>)’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 smtClean="0"/>
              <a:t>	b</a:t>
            </a:r>
            <a:r>
              <a:rPr lang="es-ES" dirty="0"/>
              <a:t>.</a:t>
            </a:r>
            <a:r>
              <a:rPr lang="es-ES" i="1" dirty="0"/>
              <a:t>	</a:t>
            </a:r>
            <a:r>
              <a:rPr lang="es-ES" i="1" dirty="0" err="1"/>
              <a:t>éto</a:t>
            </a:r>
            <a:r>
              <a:rPr lang="es-ES" b="1" i="1" dirty="0"/>
              <a:t>-pi</a:t>
            </a:r>
            <a:endParaRPr lang="fr-FR" dirty="0"/>
          </a:p>
          <a:p>
            <a:pPr marL="0" indent="0">
              <a:buNone/>
            </a:pPr>
            <a:r>
              <a:rPr lang="es-ES" i="1" dirty="0"/>
              <a:t>	</a:t>
            </a:r>
            <a:r>
              <a:rPr lang="es-ES" i="1" dirty="0" smtClean="0"/>
              <a:t>	</a:t>
            </a:r>
            <a:r>
              <a:rPr lang="es-ES" dirty="0" err="1" smtClean="0"/>
              <a:t>one-</a:t>
            </a:r>
            <a:r>
              <a:rPr lang="es-ES" cap="small" dirty="0" err="1" smtClean="0"/>
              <a:t>clf.</a:t>
            </a:r>
            <a:r>
              <a:rPr lang="es-ES" dirty="0" err="1" smtClean="0"/>
              <a:t>long.flexible.thin</a:t>
            </a:r>
            <a:r>
              <a:rPr lang="es-ES" dirty="0"/>
              <a:t>	</a:t>
            </a:r>
            <a:endParaRPr lang="fr-FR" dirty="0"/>
          </a:p>
          <a:p>
            <a:pPr marL="0" indent="0">
              <a:buNone/>
            </a:pPr>
            <a:r>
              <a:rPr lang="es-ES" dirty="0"/>
              <a:t>		</a:t>
            </a:r>
            <a:r>
              <a:rPr lang="es-ES" dirty="0" smtClean="0"/>
              <a:t>‘</a:t>
            </a:r>
            <a:r>
              <a:rPr lang="es-ES" dirty="0" err="1" smtClean="0"/>
              <a:t>one</a:t>
            </a:r>
            <a:r>
              <a:rPr lang="es-ES" dirty="0" smtClean="0"/>
              <a:t> (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 </a:t>
            </a:r>
            <a:r>
              <a:rPr lang="es-ES" dirty="0" err="1" smtClean="0"/>
              <a:t>belt</a:t>
            </a:r>
            <a:r>
              <a:rPr lang="es-ES" dirty="0" smtClean="0"/>
              <a:t>, </a:t>
            </a:r>
            <a:r>
              <a:rPr lang="es-ES" dirty="0" err="1" smtClean="0"/>
              <a:t>snake</a:t>
            </a:r>
            <a:r>
              <a:rPr lang="es-ES" dirty="0" smtClean="0"/>
              <a:t>, </a:t>
            </a:r>
            <a:r>
              <a:rPr lang="es-ES" dirty="0" err="1" smtClean="0"/>
              <a:t>candle</a:t>
            </a:r>
            <a:r>
              <a:rPr lang="es-ES" dirty="0" smtClean="0"/>
              <a:t>, </a:t>
            </a:r>
            <a:r>
              <a:rPr lang="es-ES" dirty="0" err="1" smtClean="0"/>
              <a:t>thread</a:t>
            </a:r>
            <a:r>
              <a:rPr lang="es-ES" dirty="0" smtClean="0"/>
              <a:t>, </a:t>
            </a:r>
            <a:r>
              <a:rPr lang="es-ES" dirty="0" err="1" smtClean="0"/>
              <a:t>song</a:t>
            </a:r>
            <a:r>
              <a:rPr lang="es-ES" dirty="0" smtClean="0"/>
              <a:t>) </a:t>
            </a:r>
            <a:r>
              <a:rPr lang="es-ES" dirty="0"/>
              <a:t>’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i="1" dirty="0"/>
              <a:t>	</a:t>
            </a:r>
            <a:r>
              <a:rPr lang="es-ES" dirty="0" smtClean="0"/>
              <a:t>c.</a:t>
            </a:r>
            <a:r>
              <a:rPr lang="es-ES" i="1" dirty="0" smtClean="0"/>
              <a:t>	</a:t>
            </a:r>
            <a:r>
              <a:rPr lang="es-ES" i="1" dirty="0" err="1" smtClean="0"/>
              <a:t>éto</a:t>
            </a:r>
            <a:r>
              <a:rPr lang="es-ES" b="1" i="1" dirty="0" err="1" smtClean="0"/>
              <a:t>-gi</a:t>
            </a:r>
            <a:r>
              <a:rPr lang="es-ES" i="1" dirty="0"/>
              <a:t>	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		</a:t>
            </a:r>
            <a:r>
              <a:rPr lang="es-ES" dirty="0" err="1" smtClean="0"/>
              <a:t>one-</a:t>
            </a:r>
            <a:r>
              <a:rPr lang="es-ES" cap="small" dirty="0" err="1" smtClean="0"/>
              <a:t>clf</a:t>
            </a:r>
            <a:r>
              <a:rPr lang="es-ES" cap="small" dirty="0" smtClean="0"/>
              <a:t>.</a:t>
            </a:r>
            <a:r>
              <a:rPr lang="fr-FR" dirty="0" err="1" smtClean="0"/>
              <a:t>cylindrical</a:t>
            </a:r>
            <a:endParaRPr lang="fr-FR" dirty="0"/>
          </a:p>
          <a:p>
            <a:pPr marL="0" indent="0">
              <a:buNone/>
            </a:pPr>
            <a:r>
              <a:rPr lang="es-ES" dirty="0"/>
              <a:t>		</a:t>
            </a:r>
            <a:r>
              <a:rPr lang="es-ES" dirty="0" smtClean="0"/>
              <a:t>‘</a:t>
            </a:r>
            <a:r>
              <a:rPr lang="es-ES" dirty="0" err="1" smtClean="0"/>
              <a:t>one</a:t>
            </a:r>
            <a:r>
              <a:rPr lang="es-ES" dirty="0" smtClean="0"/>
              <a:t> (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, </a:t>
            </a:r>
            <a:r>
              <a:rPr lang="es-ES" dirty="0" err="1" smtClean="0"/>
              <a:t>grain</a:t>
            </a:r>
            <a:r>
              <a:rPr lang="es-ES" dirty="0" smtClean="0"/>
              <a:t> of rice, pen)’</a:t>
            </a:r>
            <a:r>
              <a:rPr lang="es-ES" dirty="0"/>
              <a:t>			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d</a:t>
            </a:r>
            <a:r>
              <a:rPr lang="es-ES" dirty="0"/>
              <a:t>.</a:t>
            </a:r>
            <a:r>
              <a:rPr lang="es-ES" i="1" dirty="0"/>
              <a:t>	</a:t>
            </a:r>
            <a:r>
              <a:rPr lang="es-ES" i="1" dirty="0" err="1"/>
              <a:t>éto</a:t>
            </a:r>
            <a:r>
              <a:rPr lang="es-ES" b="1" i="1" dirty="0"/>
              <a:t>-si</a:t>
            </a:r>
            <a:endParaRPr lang="fr-FR" dirty="0"/>
          </a:p>
          <a:p>
            <a:pPr marL="0" indent="0">
              <a:buNone/>
            </a:pPr>
            <a:r>
              <a:rPr lang="es-ES" dirty="0" smtClean="0"/>
              <a:t>		</a:t>
            </a:r>
            <a:r>
              <a:rPr lang="es-ES" dirty="0" err="1" smtClean="0"/>
              <a:t>one-</a:t>
            </a:r>
            <a:r>
              <a:rPr lang="es-ES" cap="small" dirty="0" err="1" smtClean="0"/>
              <a:t>clf</a:t>
            </a:r>
            <a:r>
              <a:rPr lang="es-ES" cap="small" dirty="0" smtClean="0"/>
              <a:t>.</a:t>
            </a:r>
            <a:r>
              <a:rPr lang="fr-FR" dirty="0" err="1" smtClean="0"/>
              <a:t>spherical</a:t>
            </a:r>
            <a:endParaRPr lang="fr-FR" dirty="0"/>
          </a:p>
          <a:p>
            <a:pPr marL="0" indent="0">
              <a:buNone/>
            </a:pPr>
            <a:r>
              <a:rPr lang="es-ES" dirty="0" smtClean="0"/>
              <a:t>		‘</a:t>
            </a:r>
            <a:r>
              <a:rPr lang="es-ES" dirty="0" err="1" smtClean="0"/>
              <a:t>one</a:t>
            </a:r>
            <a:r>
              <a:rPr lang="es-ES" dirty="0" smtClean="0"/>
              <a:t> (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 </a:t>
            </a:r>
            <a:r>
              <a:rPr lang="es-ES" dirty="0" err="1" smtClean="0"/>
              <a:t>onion</a:t>
            </a:r>
            <a:r>
              <a:rPr lang="es-ES" dirty="0" smtClean="0"/>
              <a:t>, </a:t>
            </a:r>
            <a:r>
              <a:rPr lang="es-ES" dirty="0" err="1" smtClean="0"/>
              <a:t>ball</a:t>
            </a:r>
            <a:r>
              <a:rPr lang="es-ES" dirty="0" smtClean="0"/>
              <a:t>, </a:t>
            </a:r>
            <a:r>
              <a:rPr lang="es-ES" dirty="0" err="1" smtClean="0"/>
              <a:t>gourd</a:t>
            </a:r>
            <a:r>
              <a:rPr lang="es-ES" dirty="0" smtClean="0"/>
              <a:t>)’</a:t>
            </a:r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11853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1827</Words>
  <Application>Microsoft Office PowerPoint</Application>
  <PresentationFormat>Grand écran</PresentationFormat>
  <Paragraphs>689</Paragraphs>
  <Slides>33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Thème Office</vt:lpstr>
      <vt:lpstr>Nominal sources for applicative markers?  Classifiers in Mojeño (Arawak, Bolivia)</vt:lpstr>
      <vt:lpstr>Verb classifiers adding a core argument</vt:lpstr>
      <vt:lpstr>Overview</vt:lpstr>
      <vt:lpstr>Mojeño Trinitario</vt:lpstr>
      <vt:lpstr>Preliminary information</vt:lpstr>
      <vt:lpstr>Preliminary information</vt:lpstr>
      <vt:lpstr>Nominal classification in Mojeño Trinitario</vt:lpstr>
      <vt:lpstr>Nominal classification in Mojeño Trinitario</vt:lpstr>
      <vt:lpstr>Nominal classification in Mojeño Trinitario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 in Mojeño Trinitario verbs </vt:lpstr>
      <vt:lpstr>Nominal classification: an emergent applicative ? </vt:lpstr>
      <vt:lpstr>Nominal classification: an emergent applicative ? </vt:lpstr>
      <vt:lpstr>Nominal classification: an emergent applicative ? </vt:lpstr>
      <vt:lpstr>The genesis of applicatives</vt:lpstr>
      <vt:lpstr>From nouns to classifiers</vt:lpstr>
      <vt:lpstr>From nouns to classifiers</vt:lpstr>
      <vt:lpstr>From nouns to classifiers</vt:lpstr>
      <vt:lpstr>From nouns to classifiers</vt:lpstr>
      <vt:lpstr>From nouns to classifiers</vt:lpstr>
      <vt:lpstr>From nouns to applicatives ?</vt:lpstr>
      <vt:lpstr>From nouns to applicatives ?</vt:lpstr>
      <vt:lpstr>From nouns to applicative ?</vt:lpstr>
      <vt:lpstr>Conclusions</vt:lpstr>
      <vt:lpstr>Reorganizing applicatives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 sources for applicative markers?  Classifiers in Mojeño (Arawak, Bolivia)</dc:title>
  <dc:creator>Françoise Rose</dc:creator>
  <cp:lastModifiedBy>Françoise Rose</cp:lastModifiedBy>
  <cp:revision>87</cp:revision>
  <dcterms:created xsi:type="dcterms:W3CDTF">2018-08-20T06:27:47Z</dcterms:created>
  <dcterms:modified xsi:type="dcterms:W3CDTF">2018-09-03T20:53:19Z</dcterms:modified>
</cp:coreProperties>
</file>