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32"/>
  </p:notesMasterIdLst>
  <p:sldIdLst>
    <p:sldId id="256" r:id="rId2"/>
    <p:sldId id="275" r:id="rId3"/>
    <p:sldId id="259" r:id="rId4"/>
    <p:sldId id="261" r:id="rId5"/>
    <p:sldId id="266" r:id="rId6"/>
    <p:sldId id="294" r:id="rId7"/>
    <p:sldId id="268" r:id="rId8"/>
    <p:sldId id="277" r:id="rId9"/>
    <p:sldId id="276" r:id="rId10"/>
    <p:sldId id="278" r:id="rId11"/>
    <p:sldId id="281" r:id="rId12"/>
    <p:sldId id="269" r:id="rId13"/>
    <p:sldId id="272" r:id="rId14"/>
    <p:sldId id="279" r:id="rId15"/>
    <p:sldId id="280" r:id="rId16"/>
    <p:sldId id="282" r:id="rId17"/>
    <p:sldId id="283" r:id="rId18"/>
    <p:sldId id="284" r:id="rId19"/>
    <p:sldId id="273" r:id="rId20"/>
    <p:sldId id="296" r:id="rId21"/>
    <p:sldId id="295" r:id="rId22"/>
    <p:sldId id="270" r:id="rId23"/>
    <p:sldId id="291" r:id="rId24"/>
    <p:sldId id="292" r:id="rId25"/>
    <p:sldId id="297" r:id="rId26"/>
    <p:sldId id="293" r:id="rId27"/>
    <p:sldId id="286" r:id="rId28"/>
    <p:sldId id="288" r:id="rId29"/>
    <p:sldId id="260" r:id="rId30"/>
    <p:sldId id="265" r:id="rId3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Style clair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Style léger 2 - Accentuation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894"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12CDB3-1637-4C4F-8625-055251C914DE}" type="datetimeFigureOut">
              <a:rPr lang="fr-FR" smtClean="0"/>
              <a:pPr/>
              <a:t>05/09/2018</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E7800D-0EF9-4F19-9C5D-3D829F825944}"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a:xfrm>
            <a:off x="6400800" y="6355080"/>
            <a:ext cx="2286000" cy="365760"/>
          </a:xfrm>
        </p:spPr>
        <p:txBody>
          <a:bodyPr/>
          <a:lstStyle>
            <a:lvl1pPr>
              <a:defRPr sz="1400"/>
            </a:lvl1pPr>
          </a:lstStyle>
          <a:p>
            <a:fld id="{0620FBBA-07FA-4FBC-9B01-D84ADB75FF91}" type="datetime1">
              <a:rPr lang="fr-FR" smtClean="0"/>
              <a:pPr/>
              <a:t>05/09/2018</a:t>
            </a:fld>
            <a:endParaRPr lang="fr-FR"/>
          </a:p>
        </p:txBody>
      </p:sp>
      <p:sp>
        <p:nvSpPr>
          <p:cNvPr id="17" name="Espace réservé du pied de page 16"/>
          <p:cNvSpPr>
            <a:spLocks noGrp="1"/>
          </p:cNvSpPr>
          <p:nvPr>
            <p:ph type="ftr" sz="quarter" idx="11"/>
          </p:nvPr>
        </p:nvSpPr>
        <p:spPr>
          <a:xfrm>
            <a:off x="2898648" y="6355080"/>
            <a:ext cx="3474720" cy="365760"/>
          </a:xfrm>
        </p:spPr>
        <p:txBody>
          <a:bodyPr/>
          <a:lstStyle/>
          <a:p>
            <a:endParaRPr lang="fr-FR"/>
          </a:p>
        </p:txBody>
      </p:sp>
      <p:sp>
        <p:nvSpPr>
          <p:cNvPr id="29" name="Espace réservé du numéro de diapositive 28"/>
          <p:cNvSpPr>
            <a:spLocks noGrp="1"/>
          </p:cNvSpPr>
          <p:nvPr>
            <p:ph type="sldNum" sz="quarter" idx="12"/>
          </p:nvPr>
        </p:nvSpPr>
        <p:spPr>
          <a:xfrm>
            <a:off x="1216152" y="6355080"/>
            <a:ext cx="1219200" cy="365760"/>
          </a:xfrm>
        </p:spPr>
        <p:txBody>
          <a:bodyPr/>
          <a:lstStyle/>
          <a:p>
            <a:fld id="{53672AF5-FCED-45EC-9444-8B78B29C92B0}" type="slidenum">
              <a:rPr lang="fr-FR" smtClean="0"/>
              <a:pPr/>
              <a:t>‹N°›</a:t>
            </a:fld>
            <a:endParaRPr lang="fr-FR"/>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88CDD43A-50BF-4F17-9326-B86547A6FBFC}" type="datetime1">
              <a:rPr lang="fr-FR" smtClean="0"/>
              <a:pPr/>
              <a:t>05/09/2018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3672AF5-FCED-45EC-9444-8B78B29C92B0}"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9B650B33-133D-403A-90E2-FC15B38714BC}" type="datetime1">
              <a:rPr lang="fr-FR" smtClean="0"/>
              <a:pPr/>
              <a:t>05/09/2018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3672AF5-FCED-45EC-9444-8B78B29C92B0}" type="slidenum">
              <a:rPr lang="fr-FR" smtClean="0"/>
              <a:pPr/>
              <a:t>‹N°›</a:t>
            </a:fld>
            <a:endParaRPr lang="fr-FR"/>
          </a:p>
        </p:txBody>
      </p:sp>
      <p:sp>
        <p:nvSpPr>
          <p:cNvPr id="7" name="Connecteur droit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Triangle isocè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Connecteur droit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3E4434D7-34AA-4F2C-8A06-7C7C5D96B3BA}" type="datetime1">
              <a:rPr lang="fr-FR" smtClean="0"/>
              <a:pPr/>
              <a:t>05/09/2018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3672AF5-FCED-45EC-9444-8B78B29C92B0}" type="slidenum">
              <a:rPr lang="fr-FR" smtClean="0"/>
              <a:pPr/>
              <a:t>‹N°›</a:t>
            </a:fld>
            <a:endParaRPr lang="fr-FR"/>
          </a:p>
        </p:txBody>
      </p:sp>
      <p:sp>
        <p:nvSpPr>
          <p:cNvPr id="8" name="Espace réservé du contenu 7"/>
          <p:cNvSpPr>
            <a:spLocks noGrp="1"/>
          </p:cNvSpPr>
          <p:nvPr>
            <p:ph sz="quarter" idx="1"/>
          </p:nvPr>
        </p:nvSpPr>
        <p:spPr>
          <a:xfrm>
            <a:off x="457200" y="1219200"/>
            <a:ext cx="8229600" cy="493776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a:xfrm>
            <a:off x="6400800" y="6355080"/>
            <a:ext cx="2286000" cy="365760"/>
          </a:xfrm>
        </p:spPr>
        <p:txBody>
          <a:bodyPr/>
          <a:lstStyle/>
          <a:p>
            <a:fld id="{53E60A75-1642-4604-B0D4-9CF49AC4D81C}" type="datetime1">
              <a:rPr lang="fr-FR" smtClean="0"/>
              <a:pPr/>
              <a:t>05/09/2018</a:t>
            </a:fld>
            <a:endParaRPr lang="fr-FR"/>
          </a:p>
        </p:txBody>
      </p:sp>
      <p:sp>
        <p:nvSpPr>
          <p:cNvPr id="5" name="Espace réservé du pied de page 4"/>
          <p:cNvSpPr>
            <a:spLocks noGrp="1"/>
          </p:cNvSpPr>
          <p:nvPr>
            <p:ph type="ftr" sz="quarter" idx="11"/>
          </p:nvPr>
        </p:nvSpPr>
        <p:spPr>
          <a:xfrm>
            <a:off x="2898648" y="6355080"/>
            <a:ext cx="3474720" cy="365760"/>
          </a:xfrm>
        </p:spPr>
        <p:txBody>
          <a:bodyPr/>
          <a:lstStyle/>
          <a:p>
            <a:endParaRPr lang="fr-FR"/>
          </a:p>
        </p:txBody>
      </p:sp>
      <p:sp>
        <p:nvSpPr>
          <p:cNvPr id="6" name="Espace réservé du numéro de diapositive 5"/>
          <p:cNvSpPr>
            <a:spLocks noGrp="1"/>
          </p:cNvSpPr>
          <p:nvPr>
            <p:ph type="sldNum" sz="quarter" idx="12"/>
          </p:nvPr>
        </p:nvSpPr>
        <p:spPr>
          <a:xfrm>
            <a:off x="1069848" y="6355080"/>
            <a:ext cx="1520952" cy="365760"/>
          </a:xfrm>
        </p:spPr>
        <p:txBody>
          <a:bodyPr/>
          <a:lstStyle/>
          <a:p>
            <a:fld id="{53672AF5-FCED-45EC-9444-8B78B29C92B0}" type="slidenum">
              <a:rPr lang="fr-FR" smtClean="0"/>
              <a:pPr/>
              <a:t>‹N°›</a:t>
            </a:fld>
            <a:endParaRPr lang="fr-FR"/>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21FD296E-2C3C-4B92-8169-593A8ECBDE88}" type="datetime1">
              <a:rPr lang="fr-FR" smtClean="0"/>
              <a:pPr/>
              <a:t>05/09/2018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3672AF5-FCED-45EC-9444-8B78B29C92B0}" type="slidenum">
              <a:rPr lang="fr-FR" smtClean="0"/>
              <a:pPr/>
              <a:t>‹N°›</a:t>
            </a:fld>
            <a:endParaRPr lang="fr-FR"/>
          </a:p>
        </p:txBody>
      </p:sp>
      <p:sp>
        <p:nvSpPr>
          <p:cNvPr id="9" name="Espace réservé du contenu 8"/>
          <p:cNvSpPr>
            <a:spLocks noGrp="1"/>
          </p:cNvSpPr>
          <p:nvPr>
            <p:ph sz="quarter" idx="1"/>
          </p:nvPr>
        </p:nvSpPr>
        <p:spPr>
          <a:xfrm>
            <a:off x="457200" y="1219200"/>
            <a:ext cx="4041648" cy="493776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632198" y="1216152"/>
            <a:ext cx="4041648" cy="493776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5327DC81-9C70-4515-A0A3-97CB961BD515}" type="datetime1">
              <a:rPr lang="fr-FR" smtClean="0"/>
              <a:pPr/>
              <a:t>05/09/2018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3672AF5-FCED-45EC-9444-8B78B29C92B0}" type="slidenum">
              <a:rPr lang="fr-FR" smtClean="0"/>
              <a:pPr/>
              <a:t>‹N°›</a:t>
            </a:fld>
            <a:endParaRPr lang="fr-FR"/>
          </a:p>
        </p:txBody>
      </p:sp>
      <p:sp>
        <p:nvSpPr>
          <p:cNvPr id="11" name="Espace réservé du contenu 10"/>
          <p:cNvSpPr>
            <a:spLocks noGrp="1"/>
          </p:cNvSpPr>
          <p:nvPr>
            <p:ph sz="quarter" idx="2"/>
          </p:nvPr>
        </p:nvSpPr>
        <p:spPr>
          <a:xfrm>
            <a:off x="457200" y="2133600"/>
            <a:ext cx="4038600" cy="40386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648200" y="2133600"/>
            <a:ext cx="4038600" cy="40386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55042216-38EB-4DAF-93EA-B6780984154E}" type="datetime1">
              <a:rPr lang="fr-FR" smtClean="0"/>
              <a:pPr/>
              <a:t>05/09/2018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3672AF5-FCED-45EC-9444-8B78B29C92B0}" type="slidenum">
              <a:rPr lang="fr-FR" smtClean="0"/>
              <a:pPr/>
              <a:t>‹N°›</a:t>
            </a:fld>
            <a:endParaRPr lang="fr-FR"/>
          </a:p>
        </p:txBody>
      </p:sp>
      <p:sp>
        <p:nvSpPr>
          <p:cNvPr id="6" name="Triangle isocè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ADB809D-8AC5-48B5-ADA7-3EA31136B5EB}" type="datetime1">
              <a:rPr lang="fr-FR" smtClean="0"/>
              <a:pPr/>
              <a:t>05/09/2018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3672AF5-FCED-45EC-9444-8B78B29C92B0}" type="slidenum">
              <a:rPr lang="fr-FR" smtClean="0"/>
              <a:pPr/>
              <a:t>‹N°›</a:t>
            </a:fld>
            <a:endParaRPr lang="fr-FR"/>
          </a:p>
        </p:txBody>
      </p:sp>
      <p:sp>
        <p:nvSpPr>
          <p:cNvPr id="5" name="Connecteur droit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Triangle isocè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A6CDC9FB-2604-4A93-9D2B-004B3CD825B1}" type="datetime1">
              <a:rPr lang="fr-FR" smtClean="0"/>
              <a:pPr/>
              <a:t>05/09/2018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3672AF5-FCED-45EC-9444-8B78B29C92B0}" type="slidenum">
              <a:rPr lang="fr-FR" smtClean="0"/>
              <a:pPr/>
              <a:t>‹N°›</a:t>
            </a:fld>
            <a:endParaRPr lang="fr-FR"/>
          </a:p>
        </p:txBody>
      </p:sp>
      <p:sp>
        <p:nvSpPr>
          <p:cNvPr id="8" name="Connecteur droit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Connecteur droit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Triangle isocè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Espace réservé du contenu 11"/>
          <p:cNvSpPr>
            <a:spLocks noGrp="1"/>
          </p:cNvSpPr>
          <p:nvPr>
            <p:ph sz="quarter" idx="1"/>
          </p:nvPr>
        </p:nvSpPr>
        <p:spPr>
          <a:xfrm>
            <a:off x="304800" y="304800"/>
            <a:ext cx="5715000" cy="5715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243AFC38-E5EF-4E10-81F7-88B79364842B}" type="datetime1">
              <a:rPr lang="fr-FR" smtClean="0"/>
              <a:pPr/>
              <a:t>05/09/2018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3672AF5-FCED-45EC-9444-8B78B29C92B0}" type="slidenum">
              <a:rPr lang="fr-FR" smtClean="0"/>
              <a:pPr/>
              <a:t>‹N°›</a:t>
            </a:fld>
            <a:endParaRPr lang="fr-FR"/>
          </a:p>
        </p:txBody>
      </p:sp>
      <p:sp>
        <p:nvSpPr>
          <p:cNvPr id="8" name="Connecteur droit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Triangle isocè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152400"/>
            <a:ext cx="8229600" cy="990600"/>
          </a:xfrm>
          <a:prstGeom prst="rect">
            <a:avLst/>
          </a:prstGeom>
        </p:spPr>
        <p:txBody>
          <a:bodyPr vert="horz" anchor="b" anchorCtr="0">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0501BAA2-E1DF-4605-B50F-57E47EF30B50}" type="datetime1">
              <a:rPr lang="fr-FR" smtClean="0"/>
              <a:pPr/>
              <a:t>05/09/2018</a:t>
            </a:fld>
            <a:endParaRPr lang="fr-FR"/>
          </a:p>
        </p:txBody>
      </p:sp>
      <p:sp>
        <p:nvSpPr>
          <p:cNvPr id="3" name="Espace réservé du pied de page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fr-FR"/>
          </a:p>
        </p:txBody>
      </p:sp>
      <p:sp>
        <p:nvSpPr>
          <p:cNvPr id="23" name="Espace réservé du numéro de diapositive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53672AF5-FCED-45EC-9444-8B78B29C92B0}" type="slidenum">
              <a:rPr lang="fr-FR" smtClean="0"/>
              <a:pPr/>
              <a:t>‹N°›</a:t>
            </a:fld>
            <a:endParaRPr lang="fr-FR"/>
          </a:p>
        </p:txBody>
      </p:sp>
      <p:sp>
        <p:nvSpPr>
          <p:cNvPr id="28" name="Connecteur droit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Connecteur droit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Triangle isocè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audio" Target="file:///D:\Documents\kakabe2018\Negation%20H\nege-bele.wav" TargetMode="Externa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audio2.wav"/><Relationship Id="rId1" Type="http://schemas.openxmlformats.org/officeDocument/2006/relationships/audio" Target="../media/audio1.wav"/><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643051"/>
            <a:ext cx="7772400" cy="1957400"/>
          </a:xfrm>
        </p:spPr>
        <p:txBody>
          <a:bodyPr>
            <a:normAutofit fontScale="90000"/>
          </a:bodyPr>
          <a:lstStyle/>
          <a:p>
            <a:r>
              <a:rPr lang="en-GB" b="1" dirty="0"/>
              <a:t>Negation, prosody and </a:t>
            </a:r>
            <a:r>
              <a:rPr lang="en-GB" b="1" dirty="0" smtClean="0"/>
              <a:t>constituency: </a:t>
            </a:r>
            <a:r>
              <a:rPr lang="en-GB" b="1" dirty="0"/>
              <a:t>the case </a:t>
            </a:r>
            <a:r>
              <a:rPr lang="en-GB" b="1" dirty="0" smtClean="0"/>
              <a:t>of </a:t>
            </a:r>
            <a:r>
              <a:rPr lang="en-GB" b="1" dirty="0"/>
              <a:t>Kakabe</a:t>
            </a:r>
            <a:r>
              <a:rPr lang="en-GB" b="1" dirty="0" smtClean="0"/>
              <a:t>,</a:t>
            </a:r>
            <a:br>
              <a:rPr lang="en-GB" b="1" dirty="0" smtClean="0"/>
            </a:br>
            <a:r>
              <a:rPr lang="en-GB" b="1" dirty="0" smtClean="0"/>
              <a:t>a </a:t>
            </a:r>
            <a:r>
              <a:rPr lang="en-GB" b="1" dirty="0"/>
              <a:t>Western Mande language</a:t>
            </a:r>
            <a:r>
              <a:rPr lang="fr-FR" dirty="0"/>
              <a:t/>
            </a:r>
            <a:br>
              <a:rPr lang="fr-FR" dirty="0"/>
            </a:br>
            <a:endParaRPr lang="fr-FR" dirty="0"/>
          </a:p>
        </p:txBody>
      </p:sp>
      <p:sp>
        <p:nvSpPr>
          <p:cNvPr id="3" name="Sous-titre 2"/>
          <p:cNvSpPr>
            <a:spLocks noGrp="1"/>
          </p:cNvSpPr>
          <p:nvPr>
            <p:ph type="subTitle" idx="1"/>
          </p:nvPr>
        </p:nvSpPr>
        <p:spPr/>
        <p:txBody>
          <a:bodyPr>
            <a:normAutofit fontScale="70000" lnSpcReduction="20000"/>
          </a:bodyPr>
          <a:lstStyle/>
          <a:p>
            <a:endParaRPr lang="en-US" dirty="0" smtClean="0"/>
          </a:p>
          <a:p>
            <a:r>
              <a:rPr lang="en-US" dirty="0" smtClean="0"/>
              <a:t>SWL8, Paris 05.09.2018</a:t>
            </a:r>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ZoneTexte 4"/>
          <p:cNvSpPr txBox="1"/>
          <p:nvPr/>
        </p:nvSpPr>
        <p:spPr>
          <a:xfrm>
            <a:off x="1285852" y="3786190"/>
            <a:ext cx="6429420" cy="646331"/>
          </a:xfrm>
          <a:prstGeom prst="rect">
            <a:avLst/>
          </a:prstGeom>
          <a:noFill/>
        </p:spPr>
        <p:txBody>
          <a:bodyPr wrap="square" rtlCol="0">
            <a:spAutoFit/>
          </a:bodyPr>
          <a:lstStyle/>
          <a:p>
            <a:r>
              <a:rPr lang="en-US" dirty="0" smtClean="0"/>
              <a:t>Alexandra </a:t>
            </a:r>
            <a:r>
              <a:rPr lang="en-US" dirty="0" err="1" smtClean="0"/>
              <a:t>Vydrina</a:t>
            </a:r>
            <a:endParaRPr lang="en-US" dirty="0" smtClean="0"/>
          </a:p>
          <a:p>
            <a:r>
              <a:rPr lang="en-US" dirty="0" smtClean="0"/>
              <a:t>LACITO-CNRS</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f-ZA" dirty="0" smtClean="0"/>
              <a:t>Intonation in Kakabe</a:t>
            </a:r>
            <a:endParaRPr lang="fr-FR" dirty="0"/>
          </a:p>
        </p:txBody>
      </p:sp>
      <p:sp>
        <p:nvSpPr>
          <p:cNvPr id="3" name="Espace réservé du contenu 2"/>
          <p:cNvSpPr>
            <a:spLocks noGrp="1"/>
          </p:cNvSpPr>
          <p:nvPr>
            <p:ph sz="quarter" idx="1"/>
          </p:nvPr>
        </p:nvSpPr>
        <p:spPr/>
        <p:txBody>
          <a:bodyPr/>
          <a:lstStyle/>
          <a:p>
            <a:r>
              <a:rPr lang="af-ZA" dirty="0" smtClean="0"/>
              <a:t>Kakabe has four boundary tones (along with lexical tones):</a:t>
            </a:r>
          </a:p>
          <a:p>
            <a:pPr>
              <a:buNone/>
            </a:pPr>
            <a:r>
              <a:rPr lang="af-ZA" dirty="0" smtClean="0"/>
              <a:t> </a:t>
            </a:r>
          </a:p>
          <a:p>
            <a:endParaRPr lang="af-ZA" dirty="0" smtClean="0"/>
          </a:p>
          <a:p>
            <a:endParaRPr lang="fr-FR" dirty="0"/>
          </a:p>
        </p:txBody>
      </p:sp>
      <p:graphicFrame>
        <p:nvGraphicFramePr>
          <p:cNvPr id="5" name="Tableau 4"/>
          <p:cNvGraphicFramePr>
            <a:graphicFrameLocks noGrp="1"/>
          </p:cNvGraphicFramePr>
          <p:nvPr/>
        </p:nvGraphicFramePr>
        <p:xfrm>
          <a:off x="500034" y="2357430"/>
          <a:ext cx="8001056" cy="3179826"/>
        </p:xfrm>
        <a:graphic>
          <a:graphicData uri="http://schemas.openxmlformats.org/drawingml/2006/table">
            <a:tbl>
              <a:tblPr firstRow="1" bandRow="1">
                <a:tableStyleId>{72833802-FEF1-4C79-8D5D-14CF1EAF98D9}</a:tableStyleId>
              </a:tblPr>
              <a:tblGrid>
                <a:gridCol w="2000264"/>
                <a:gridCol w="2000264"/>
                <a:gridCol w="2000264"/>
                <a:gridCol w="2000264"/>
              </a:tblGrid>
              <a:tr h="370840">
                <a:tc>
                  <a:txBody>
                    <a:bodyPr/>
                    <a:lstStyle/>
                    <a:p>
                      <a:pPr algn="ctr">
                        <a:lnSpc>
                          <a:spcPct val="115000"/>
                        </a:lnSpc>
                      </a:pPr>
                      <a:endParaRPr lang="fr-FR" sz="2200" dirty="0">
                        <a:latin typeface="+mj-lt"/>
                        <a:ea typeface="Times New Roman"/>
                      </a:endParaRPr>
                    </a:p>
                  </a:txBody>
                  <a:tcPr marL="9525" marR="9525" marT="9525" marB="9525"/>
                </a:tc>
                <a:tc>
                  <a:txBody>
                    <a:bodyPr/>
                    <a:lstStyle/>
                    <a:p>
                      <a:pPr algn="ctr">
                        <a:lnSpc>
                          <a:spcPct val="115000"/>
                        </a:lnSpc>
                        <a:spcAft>
                          <a:spcPts val="0"/>
                        </a:spcAft>
                      </a:pPr>
                      <a:r>
                        <a:rPr lang="af-ZA" sz="2200" dirty="0" smtClean="0"/>
                        <a:t>Turn-ending</a:t>
                      </a:r>
                      <a:endParaRPr lang="fr-FR" sz="2200" dirty="0" smtClean="0"/>
                    </a:p>
                    <a:p>
                      <a:pPr algn="ctr">
                        <a:lnSpc>
                          <a:spcPct val="115000"/>
                        </a:lnSpc>
                        <a:spcAft>
                          <a:spcPts val="0"/>
                        </a:spcAft>
                      </a:pPr>
                      <a:r>
                        <a:rPr lang="fr-FR" sz="2200" dirty="0" smtClean="0"/>
                        <a:t>(final)</a:t>
                      </a:r>
                      <a:endParaRPr lang="fr-FR" sz="2200" b="1" dirty="0">
                        <a:latin typeface="+mj-lt"/>
                        <a:ea typeface="Calibri"/>
                        <a:cs typeface="Arial"/>
                      </a:endParaRPr>
                    </a:p>
                  </a:txBody>
                  <a:tcPr marL="9525" marR="9525" marT="9525" marB="9525"/>
                </a:tc>
                <a:tc>
                  <a:txBody>
                    <a:bodyPr/>
                    <a:lstStyle/>
                    <a:p>
                      <a:pPr algn="ctr">
                        <a:lnSpc>
                          <a:spcPct val="115000"/>
                        </a:lnSpc>
                        <a:spcAft>
                          <a:spcPts val="0"/>
                        </a:spcAft>
                      </a:pPr>
                      <a:r>
                        <a:rPr lang="af-ZA" sz="2200" dirty="0" smtClean="0"/>
                        <a:t>Turn-yielding</a:t>
                      </a:r>
                    </a:p>
                    <a:p>
                      <a:pPr algn="ctr">
                        <a:lnSpc>
                          <a:spcPct val="115000"/>
                        </a:lnSpc>
                        <a:spcAft>
                          <a:spcPts val="0"/>
                        </a:spcAft>
                      </a:pPr>
                      <a:r>
                        <a:rPr lang="af-ZA" sz="2200" dirty="0" smtClean="0"/>
                        <a:t>(question)</a:t>
                      </a:r>
                      <a:endParaRPr lang="fr-FR" sz="2200" b="1" dirty="0">
                        <a:latin typeface="+mj-lt"/>
                        <a:ea typeface="Calibri"/>
                        <a:cs typeface="Arial"/>
                      </a:endParaRPr>
                    </a:p>
                  </a:txBody>
                  <a:tcPr marL="9525" marR="9525" marT="9525" marB="9525"/>
                </a:tc>
                <a:tc>
                  <a:txBody>
                    <a:bodyPr/>
                    <a:lstStyle/>
                    <a:p>
                      <a:pPr algn="ctr">
                        <a:lnSpc>
                          <a:spcPct val="115000"/>
                        </a:lnSpc>
                        <a:spcAft>
                          <a:spcPts val="0"/>
                        </a:spcAft>
                      </a:pPr>
                      <a:r>
                        <a:rPr lang="af-ZA" sz="2200" dirty="0" smtClean="0"/>
                        <a:t>Turn-keeping</a:t>
                      </a:r>
                      <a:endParaRPr lang="fr-FR" sz="2200" dirty="0" smtClean="0"/>
                    </a:p>
                    <a:p>
                      <a:pPr algn="ctr">
                        <a:lnSpc>
                          <a:spcPct val="115000"/>
                        </a:lnSpc>
                        <a:spcAft>
                          <a:spcPts val="0"/>
                        </a:spcAft>
                      </a:pPr>
                      <a:r>
                        <a:rPr lang="fr-FR" sz="2200" dirty="0" smtClean="0"/>
                        <a:t>Continuation</a:t>
                      </a:r>
                      <a:endParaRPr lang="fr-FR" sz="2200" b="1" dirty="0">
                        <a:latin typeface="+mj-lt"/>
                        <a:ea typeface="Calibri"/>
                        <a:cs typeface="Arial"/>
                      </a:endParaRPr>
                    </a:p>
                  </a:txBody>
                  <a:tcPr marL="9525" marR="9525" marT="9525" marB="9525"/>
                </a:tc>
              </a:tr>
              <a:tr h="370840">
                <a:tc>
                  <a:txBody>
                    <a:bodyPr/>
                    <a:lstStyle/>
                    <a:p>
                      <a:pPr algn="ctr">
                        <a:lnSpc>
                          <a:spcPct val="115000"/>
                        </a:lnSpc>
                        <a:spcAft>
                          <a:spcPts val="0"/>
                        </a:spcAft>
                      </a:pPr>
                      <a:r>
                        <a:rPr lang="fr-FR" sz="2200" dirty="0"/>
                        <a:t>L%</a:t>
                      </a:r>
                      <a:endParaRPr lang="fr-FR" sz="2200" dirty="0">
                        <a:latin typeface="+mj-lt"/>
                        <a:ea typeface="Calibri"/>
                        <a:cs typeface="Arial"/>
                      </a:endParaRPr>
                    </a:p>
                  </a:txBody>
                  <a:tcPr marL="9525" marR="9525" marT="9525" marB="9525"/>
                </a:tc>
                <a:tc>
                  <a:txBody>
                    <a:bodyPr/>
                    <a:lstStyle/>
                    <a:p>
                      <a:pPr algn="ctr">
                        <a:lnSpc>
                          <a:spcPct val="115000"/>
                        </a:lnSpc>
                        <a:spcAft>
                          <a:spcPts val="0"/>
                        </a:spcAft>
                      </a:pPr>
                      <a:r>
                        <a:rPr lang="fr-FR" sz="2200" dirty="0"/>
                        <a:t>+</a:t>
                      </a:r>
                      <a:endParaRPr lang="fr-FR" sz="2200" dirty="0">
                        <a:latin typeface="+mj-lt"/>
                        <a:ea typeface="Calibri"/>
                        <a:cs typeface="Arial"/>
                      </a:endParaRPr>
                    </a:p>
                  </a:txBody>
                  <a:tcPr marL="9525" marR="9525" marT="9525" marB="9525"/>
                </a:tc>
                <a:tc>
                  <a:txBody>
                    <a:bodyPr/>
                    <a:lstStyle/>
                    <a:p>
                      <a:pPr algn="ctr">
                        <a:lnSpc>
                          <a:spcPct val="115000"/>
                        </a:lnSpc>
                        <a:spcAft>
                          <a:spcPts val="0"/>
                        </a:spcAft>
                      </a:pPr>
                      <a:r>
                        <a:rPr lang="fr-FR" sz="2200" dirty="0"/>
                        <a:t>+ </a:t>
                      </a:r>
                      <a:endParaRPr lang="fr-FR" sz="2200" dirty="0" smtClean="0"/>
                    </a:p>
                    <a:p>
                      <a:pPr algn="ctr">
                        <a:lnSpc>
                          <a:spcPct val="115000"/>
                        </a:lnSpc>
                        <a:spcAft>
                          <a:spcPts val="0"/>
                        </a:spcAft>
                      </a:pPr>
                      <a:r>
                        <a:rPr lang="fr-FR" sz="2200" dirty="0" smtClean="0"/>
                        <a:t>(</a:t>
                      </a:r>
                      <a:r>
                        <a:rPr lang="fr-FR" sz="2200" dirty="0"/>
                        <a:t>question </a:t>
                      </a:r>
                      <a:r>
                        <a:rPr lang="fr-FR" sz="2200" dirty="0" err="1"/>
                        <a:t>word</a:t>
                      </a:r>
                      <a:r>
                        <a:rPr lang="fr-FR" sz="2200" dirty="0"/>
                        <a:t>)</a:t>
                      </a:r>
                      <a:endParaRPr lang="fr-FR" sz="2200" dirty="0">
                        <a:latin typeface="+mj-lt"/>
                        <a:ea typeface="Calibri"/>
                        <a:cs typeface="Arial"/>
                      </a:endParaRPr>
                    </a:p>
                  </a:txBody>
                  <a:tcPr marL="9525" marR="9525" marT="9525" marB="9525"/>
                </a:tc>
                <a:tc>
                  <a:txBody>
                    <a:bodyPr/>
                    <a:lstStyle/>
                    <a:p>
                      <a:pPr algn="ctr">
                        <a:lnSpc>
                          <a:spcPct val="115000"/>
                        </a:lnSpc>
                        <a:spcAft>
                          <a:spcPts val="0"/>
                        </a:spcAft>
                      </a:pPr>
                      <a:r>
                        <a:rPr lang="fr-FR" sz="2200" dirty="0"/>
                        <a:t>-</a:t>
                      </a:r>
                      <a:endParaRPr lang="fr-FR" sz="2200" dirty="0">
                        <a:latin typeface="+mj-lt"/>
                        <a:ea typeface="Calibri"/>
                        <a:cs typeface="Arial"/>
                      </a:endParaRPr>
                    </a:p>
                  </a:txBody>
                  <a:tcPr marL="9525" marR="9525" marT="9525" marB="9525"/>
                </a:tc>
              </a:tr>
              <a:tr h="370840">
                <a:tc>
                  <a:txBody>
                    <a:bodyPr/>
                    <a:lstStyle/>
                    <a:p>
                      <a:pPr algn="ctr">
                        <a:lnSpc>
                          <a:spcPct val="115000"/>
                        </a:lnSpc>
                        <a:spcAft>
                          <a:spcPts val="0"/>
                        </a:spcAft>
                      </a:pPr>
                      <a:r>
                        <a:rPr lang="fr-FR" sz="2200" dirty="0"/>
                        <a:t>↑%</a:t>
                      </a:r>
                      <a:endParaRPr lang="fr-FR" sz="2200" dirty="0">
                        <a:latin typeface="+mj-lt"/>
                        <a:ea typeface="Calibri"/>
                        <a:cs typeface="Arial"/>
                      </a:endParaRPr>
                    </a:p>
                  </a:txBody>
                  <a:tcPr marL="9525" marR="9525" marT="9525" marB="9525"/>
                </a:tc>
                <a:tc>
                  <a:txBody>
                    <a:bodyPr/>
                    <a:lstStyle/>
                    <a:p>
                      <a:pPr algn="ctr">
                        <a:lnSpc>
                          <a:spcPct val="115000"/>
                        </a:lnSpc>
                        <a:spcAft>
                          <a:spcPts val="0"/>
                        </a:spcAft>
                      </a:pPr>
                      <a:r>
                        <a:rPr lang="fr-FR" sz="2200" dirty="0"/>
                        <a:t>-</a:t>
                      </a:r>
                      <a:endParaRPr lang="fr-FR" sz="2200" dirty="0">
                        <a:latin typeface="+mj-lt"/>
                        <a:ea typeface="Calibri"/>
                        <a:cs typeface="Arial"/>
                      </a:endParaRPr>
                    </a:p>
                  </a:txBody>
                  <a:tcPr marL="9525" marR="9525" marT="9525" marB="9525"/>
                </a:tc>
                <a:tc>
                  <a:txBody>
                    <a:bodyPr/>
                    <a:lstStyle/>
                    <a:p>
                      <a:pPr algn="ctr">
                        <a:lnSpc>
                          <a:spcPct val="115000"/>
                        </a:lnSpc>
                        <a:spcAft>
                          <a:spcPts val="0"/>
                        </a:spcAft>
                      </a:pPr>
                      <a:r>
                        <a:rPr lang="fr-FR" sz="2200" dirty="0"/>
                        <a:t>+ </a:t>
                      </a:r>
                      <a:endParaRPr lang="fr-FR" sz="2200" dirty="0">
                        <a:latin typeface="+mj-lt"/>
                        <a:ea typeface="Calibri"/>
                        <a:cs typeface="Arial"/>
                      </a:endParaRPr>
                    </a:p>
                  </a:txBody>
                  <a:tcPr marL="9525" marR="9525" marT="9525" marB="9525"/>
                </a:tc>
                <a:tc>
                  <a:txBody>
                    <a:bodyPr/>
                    <a:lstStyle/>
                    <a:p>
                      <a:pPr algn="ctr">
                        <a:lnSpc>
                          <a:spcPct val="115000"/>
                        </a:lnSpc>
                        <a:spcAft>
                          <a:spcPts val="0"/>
                        </a:spcAft>
                      </a:pPr>
                      <a:r>
                        <a:rPr lang="fr-FR" sz="2200" dirty="0"/>
                        <a:t>+</a:t>
                      </a:r>
                      <a:endParaRPr lang="fr-FR" sz="2200" dirty="0">
                        <a:latin typeface="+mj-lt"/>
                        <a:ea typeface="Calibri"/>
                        <a:cs typeface="Arial"/>
                      </a:endParaRPr>
                    </a:p>
                  </a:txBody>
                  <a:tcPr marL="9525" marR="9525" marT="9525" marB="9525"/>
                </a:tc>
              </a:tr>
              <a:tr h="370840">
                <a:tc>
                  <a:txBody>
                    <a:bodyPr/>
                    <a:lstStyle/>
                    <a:p>
                      <a:pPr algn="ctr">
                        <a:lnSpc>
                          <a:spcPct val="115000"/>
                        </a:lnSpc>
                        <a:spcAft>
                          <a:spcPts val="0"/>
                        </a:spcAft>
                      </a:pPr>
                      <a:r>
                        <a:rPr lang="fr-FR" sz="2200"/>
                        <a:t>(↑)H%</a:t>
                      </a:r>
                      <a:endParaRPr lang="fr-FR" sz="2200">
                        <a:latin typeface="+mj-lt"/>
                        <a:ea typeface="Calibri"/>
                        <a:cs typeface="Arial"/>
                      </a:endParaRPr>
                    </a:p>
                  </a:txBody>
                  <a:tcPr marL="9525" marR="9525" marT="9525" marB="9525"/>
                </a:tc>
                <a:tc>
                  <a:txBody>
                    <a:bodyPr/>
                    <a:lstStyle/>
                    <a:p>
                      <a:pPr algn="ctr">
                        <a:lnSpc>
                          <a:spcPct val="115000"/>
                        </a:lnSpc>
                        <a:spcAft>
                          <a:spcPts val="0"/>
                        </a:spcAft>
                      </a:pPr>
                      <a:r>
                        <a:rPr lang="fr-FR" sz="2200" dirty="0"/>
                        <a:t>+ </a:t>
                      </a:r>
                      <a:endParaRPr lang="fr-FR" sz="2200" dirty="0" smtClean="0"/>
                    </a:p>
                    <a:p>
                      <a:pPr algn="ctr">
                        <a:lnSpc>
                          <a:spcPct val="115000"/>
                        </a:lnSpc>
                        <a:spcAft>
                          <a:spcPts val="0"/>
                        </a:spcAft>
                      </a:pPr>
                      <a:r>
                        <a:rPr lang="fr-FR" sz="2200" dirty="0" smtClean="0"/>
                        <a:t>(</a:t>
                      </a:r>
                      <a:r>
                        <a:rPr lang="fr-FR" sz="2200" dirty="0" err="1"/>
                        <a:t>negation</a:t>
                      </a:r>
                      <a:r>
                        <a:rPr lang="fr-FR" sz="2200" dirty="0"/>
                        <a:t>)</a:t>
                      </a:r>
                      <a:endParaRPr lang="fr-FR" sz="2200" dirty="0">
                        <a:latin typeface="+mj-lt"/>
                        <a:ea typeface="Calibri"/>
                        <a:cs typeface="Arial"/>
                      </a:endParaRPr>
                    </a:p>
                  </a:txBody>
                  <a:tcPr marL="9525" marR="9525" marT="9525" marB="9525"/>
                </a:tc>
                <a:tc>
                  <a:txBody>
                    <a:bodyPr/>
                    <a:lstStyle/>
                    <a:p>
                      <a:pPr algn="ctr">
                        <a:lnSpc>
                          <a:spcPct val="115000"/>
                        </a:lnSpc>
                        <a:spcAft>
                          <a:spcPts val="0"/>
                        </a:spcAft>
                      </a:pPr>
                      <a:r>
                        <a:rPr lang="fr-FR" sz="2200" dirty="0"/>
                        <a:t>-</a:t>
                      </a:r>
                      <a:endParaRPr lang="fr-FR" sz="2200" dirty="0">
                        <a:latin typeface="+mj-lt"/>
                        <a:ea typeface="Calibri"/>
                        <a:cs typeface="Arial"/>
                      </a:endParaRPr>
                    </a:p>
                  </a:txBody>
                  <a:tcPr marL="9525" marR="9525" marT="9525" marB="9525"/>
                </a:tc>
                <a:tc>
                  <a:txBody>
                    <a:bodyPr/>
                    <a:lstStyle/>
                    <a:p>
                      <a:pPr algn="ctr">
                        <a:lnSpc>
                          <a:spcPct val="115000"/>
                        </a:lnSpc>
                        <a:spcAft>
                          <a:spcPts val="0"/>
                        </a:spcAft>
                      </a:pPr>
                      <a:r>
                        <a:rPr lang="fr-FR" sz="2200" dirty="0"/>
                        <a:t>+</a:t>
                      </a:r>
                      <a:endParaRPr lang="fr-FR" sz="2200" dirty="0">
                        <a:latin typeface="+mj-lt"/>
                        <a:ea typeface="Calibri"/>
                        <a:cs typeface="Arial"/>
                      </a:endParaRPr>
                    </a:p>
                  </a:txBody>
                  <a:tcPr marL="9525" marR="9525" marT="9525" marB="9525"/>
                </a:tc>
              </a:tr>
              <a:tr h="370840">
                <a:tc>
                  <a:txBody>
                    <a:bodyPr/>
                    <a:lstStyle/>
                    <a:p>
                      <a:pPr algn="ctr">
                        <a:lnSpc>
                          <a:spcPct val="115000"/>
                        </a:lnSpc>
                        <a:spcAft>
                          <a:spcPts val="0"/>
                        </a:spcAft>
                      </a:pPr>
                      <a:r>
                        <a:rPr lang="fr-FR" sz="2200"/>
                        <a:t>↑HL%</a:t>
                      </a:r>
                      <a:endParaRPr lang="fr-FR" sz="2200">
                        <a:latin typeface="+mj-lt"/>
                        <a:ea typeface="Calibri"/>
                        <a:cs typeface="Arial"/>
                      </a:endParaRPr>
                    </a:p>
                  </a:txBody>
                  <a:tcPr marL="9525" marR="9525" marT="9525" marB="9525"/>
                </a:tc>
                <a:tc>
                  <a:txBody>
                    <a:bodyPr/>
                    <a:lstStyle/>
                    <a:p>
                      <a:pPr algn="ctr">
                        <a:lnSpc>
                          <a:spcPct val="115000"/>
                        </a:lnSpc>
                        <a:spcAft>
                          <a:spcPts val="0"/>
                        </a:spcAft>
                      </a:pPr>
                      <a:r>
                        <a:rPr lang="fr-FR" sz="2200" dirty="0"/>
                        <a:t>-</a:t>
                      </a:r>
                      <a:endParaRPr lang="fr-FR" sz="2200" dirty="0">
                        <a:latin typeface="+mj-lt"/>
                        <a:ea typeface="Calibri"/>
                        <a:cs typeface="Arial"/>
                      </a:endParaRPr>
                    </a:p>
                  </a:txBody>
                  <a:tcPr marL="9525" marR="9525" marT="9525" marB="9525"/>
                </a:tc>
                <a:tc>
                  <a:txBody>
                    <a:bodyPr/>
                    <a:lstStyle/>
                    <a:p>
                      <a:pPr algn="ctr">
                        <a:lnSpc>
                          <a:spcPct val="115000"/>
                        </a:lnSpc>
                        <a:spcAft>
                          <a:spcPts val="0"/>
                        </a:spcAft>
                      </a:pPr>
                      <a:r>
                        <a:rPr lang="fr-FR" sz="2200" dirty="0"/>
                        <a:t>-</a:t>
                      </a:r>
                      <a:endParaRPr lang="fr-FR" sz="2200" dirty="0">
                        <a:latin typeface="+mj-lt"/>
                        <a:ea typeface="Calibri"/>
                        <a:cs typeface="Arial"/>
                      </a:endParaRPr>
                    </a:p>
                  </a:txBody>
                  <a:tcPr marL="9525" marR="9525" marT="9525" marB="9525"/>
                </a:tc>
                <a:tc>
                  <a:txBody>
                    <a:bodyPr/>
                    <a:lstStyle/>
                    <a:p>
                      <a:pPr algn="ctr">
                        <a:lnSpc>
                          <a:spcPct val="115000"/>
                        </a:lnSpc>
                        <a:spcAft>
                          <a:spcPts val="0"/>
                        </a:spcAft>
                      </a:pPr>
                      <a:r>
                        <a:rPr lang="fr-FR" sz="2200" dirty="0"/>
                        <a:t>+</a:t>
                      </a:r>
                      <a:endParaRPr lang="fr-FR" sz="2200" dirty="0">
                        <a:latin typeface="+mj-lt"/>
                        <a:ea typeface="Calibri"/>
                        <a:cs typeface="Arial"/>
                      </a:endParaRPr>
                    </a:p>
                  </a:txBody>
                  <a:tcPr marL="9525" marR="9525" marT="9525" marB="9525"/>
                </a:tc>
              </a:tr>
            </a:tbl>
          </a:graphicData>
        </a:graphic>
      </p:graphicFrame>
      <p:sp>
        <p:nvSpPr>
          <p:cNvPr id="6" name="Espace réservé du pied de page 5"/>
          <p:cNvSpPr>
            <a:spLocks noGrp="1"/>
          </p:cNvSpPr>
          <p:nvPr>
            <p:ph type="ftr" sz="quarter" idx="11"/>
          </p:nvPr>
        </p:nvSpPr>
        <p:spPr/>
        <p:txBody>
          <a:bodyPr/>
          <a:lstStyle/>
          <a:p>
            <a:r>
              <a:rPr lang="en-US" dirty="0" smtClean="0"/>
              <a:t>Presentation of Kakabe</a:t>
            </a:r>
          </a:p>
          <a:p>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f-ZA" dirty="0" smtClean="0"/>
              <a:t>Other uses of the H boundary tone</a:t>
            </a:r>
            <a:endParaRPr lang="fr-FR" dirty="0"/>
          </a:p>
        </p:txBody>
      </p:sp>
      <p:sp>
        <p:nvSpPr>
          <p:cNvPr id="3" name="Espace réservé du contenu 2"/>
          <p:cNvSpPr>
            <a:spLocks noGrp="1"/>
          </p:cNvSpPr>
          <p:nvPr>
            <p:ph sz="quarter" idx="1"/>
          </p:nvPr>
        </p:nvSpPr>
        <p:spPr>
          <a:xfrm>
            <a:off x="457200" y="1600201"/>
            <a:ext cx="8229600" cy="2114551"/>
          </a:xfrm>
        </p:spPr>
        <p:txBody>
          <a:bodyPr>
            <a:normAutofit fontScale="77500" lnSpcReduction="20000"/>
          </a:bodyPr>
          <a:lstStyle/>
          <a:p>
            <a:r>
              <a:rPr lang="af-ZA" dirty="0" smtClean="0"/>
              <a:t>Boundary H% is used to signal both continuation (in both affirmative and negative utterances) and negation </a:t>
            </a:r>
          </a:p>
          <a:p>
            <a:endParaRPr lang="fr-FR" sz="2300" dirty="0" smtClean="0"/>
          </a:p>
          <a:p>
            <a:pPr marL="273050" indent="-7938">
              <a:buNone/>
            </a:pPr>
            <a:r>
              <a:rPr lang="en-US" sz="2300" dirty="0" smtClean="0"/>
              <a:t>(1)	</a:t>
            </a:r>
            <a:r>
              <a:rPr lang="vi-VN" sz="2300" dirty="0" smtClean="0"/>
              <a:t>hári wòn tùmá(024) nɛ̀gɛ̀ bé↑lé </a:t>
            </a:r>
            <a:endParaRPr lang="af-ZA" sz="2300" dirty="0" smtClean="0"/>
          </a:p>
          <a:p>
            <a:pPr marL="273050" indent="80963">
              <a:buNone/>
            </a:pPr>
            <a:r>
              <a:rPr lang="en-US" sz="2300" dirty="0" smtClean="0"/>
              <a:t>	</a:t>
            </a:r>
            <a:r>
              <a:rPr lang="vi-VN" sz="2300" dirty="0" smtClean="0"/>
              <a:t>hári wò-nu tùma</a:t>
            </a:r>
            <a:r>
              <a:rPr lang="vi-VN" sz="2300" dirty="0" smtClean="0">
                <a:solidFill>
                  <a:srgbClr val="FF0000"/>
                </a:solidFill>
              </a:rPr>
              <a:t>-H%</a:t>
            </a:r>
            <a:r>
              <a:rPr lang="vi-VN" sz="2300" dirty="0" smtClean="0">
                <a:solidFill>
                  <a:srgbClr val="00B050"/>
                </a:solidFill>
              </a:rPr>
              <a:t> </a:t>
            </a:r>
            <a:r>
              <a:rPr lang="vi-VN" sz="2300" dirty="0" smtClean="0"/>
              <a:t>nɛ̀gɛ </a:t>
            </a:r>
            <a:r>
              <a:rPr lang="vi-VN" sz="2300" dirty="0" smtClean="0">
                <a:solidFill>
                  <a:srgbClr val="00B050"/>
                </a:solidFill>
              </a:rPr>
              <a:t>béle</a:t>
            </a:r>
            <a:r>
              <a:rPr lang="vi-VN" sz="2300" dirty="0" smtClean="0">
                <a:solidFill>
                  <a:srgbClr val="FF0000"/>
                </a:solidFill>
              </a:rPr>
              <a:t>-H%</a:t>
            </a:r>
            <a:endParaRPr lang="af-ZA" sz="2300" dirty="0" smtClean="0">
              <a:solidFill>
                <a:srgbClr val="FF0000"/>
              </a:solidFill>
            </a:endParaRPr>
          </a:p>
          <a:p>
            <a:pPr marL="273050" indent="80963">
              <a:buNone/>
            </a:pPr>
            <a:r>
              <a:rPr lang="en-US" sz="2300" dirty="0" smtClean="0"/>
              <a:t>	PST that-PL time-H.BT iron be.NEG-H.BT </a:t>
            </a:r>
          </a:p>
          <a:p>
            <a:pPr marL="273050" indent="80963">
              <a:buNone/>
            </a:pPr>
            <a:r>
              <a:rPr lang="en-US" sz="2300" dirty="0" smtClean="0"/>
              <a:t>	At that time there was no iron. </a:t>
            </a:r>
          </a:p>
          <a:p>
            <a:pPr>
              <a:buNone/>
            </a:pPr>
            <a:endParaRPr lang="fr-FR" dirty="0"/>
          </a:p>
        </p:txBody>
      </p:sp>
      <p:pic>
        <p:nvPicPr>
          <p:cNvPr id="5" name="Image 4" descr="kke-c_2013-12-20_mosque-3_138.png"/>
          <p:cNvPicPr>
            <a:picLocks noChangeAspect="1"/>
          </p:cNvPicPr>
          <p:nvPr/>
        </p:nvPicPr>
        <p:blipFill>
          <a:blip r:embed="rId3"/>
          <a:stretch>
            <a:fillRect/>
          </a:stretch>
        </p:blipFill>
        <p:spPr>
          <a:xfrm>
            <a:off x="642910" y="3571876"/>
            <a:ext cx="3923810" cy="2619048"/>
          </a:xfrm>
          <a:prstGeom prst="rect">
            <a:avLst/>
          </a:prstGeom>
        </p:spPr>
      </p:pic>
      <p:sp>
        <p:nvSpPr>
          <p:cNvPr id="6" name="Espace réservé du pied de page 5"/>
          <p:cNvSpPr>
            <a:spLocks noGrp="1"/>
          </p:cNvSpPr>
          <p:nvPr>
            <p:ph type="ftr" sz="quarter" idx="11"/>
          </p:nvPr>
        </p:nvSpPr>
        <p:spPr/>
        <p:txBody>
          <a:bodyPr/>
          <a:lstStyle/>
          <a:p>
            <a:r>
              <a:rPr lang="en-US" dirty="0" smtClean="0"/>
              <a:t>Presentation of Kakabe</a:t>
            </a:r>
          </a:p>
          <a:p>
            <a:endParaRPr lang="fr-FR" dirty="0"/>
          </a:p>
        </p:txBody>
      </p:sp>
      <p:pic>
        <p:nvPicPr>
          <p:cNvPr id="7" name="nege-bele.wav">
            <a:hlinkClick r:id="" action="ppaction://media"/>
          </p:cNvPr>
          <p:cNvPicPr>
            <a:picLocks noRot="1" noChangeAspect="1"/>
          </p:cNvPicPr>
          <p:nvPr>
            <a:audioFile r:link="rId1"/>
          </p:nvPr>
        </p:nvPicPr>
        <p:blipFill>
          <a:blip r:embed="rId4"/>
          <a:stretch>
            <a:fillRect/>
          </a:stretch>
        </p:blipFill>
        <p:spPr>
          <a:xfrm>
            <a:off x="5072066" y="4786322"/>
            <a:ext cx="304800" cy="304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7"/>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670" fill="hold"/>
                                        <p:tgtEl>
                                          <p:spTgt spid="7"/>
                                        </p:tgtEl>
                                      </p:cBhvr>
                                    </p:cmd>
                                  </p:childTnLst>
                                </p:cTn>
                              </p:par>
                            </p:childTnLst>
                          </p:cTn>
                        </p:par>
                      </p:childTnLst>
                    </p:cTn>
                  </p:par>
                </p:childTnLst>
              </p:cTn>
              <p:nextCondLst>
                <p:cond evt="onClick" delay="0">
                  <p:tgtEl>
                    <p:spTgt spid="7"/>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dirty="0" smtClean="0"/>
              <a:t>Restriction on the negation H% tone</a:t>
            </a:r>
            <a:endParaRPr lang="fr-FR" dirty="0"/>
          </a:p>
        </p:txBody>
      </p:sp>
      <p:sp>
        <p:nvSpPr>
          <p:cNvPr id="3" name="Espace réservé du contenu 2"/>
          <p:cNvSpPr>
            <a:spLocks noGrp="1"/>
          </p:cNvSpPr>
          <p:nvPr>
            <p:ph sz="quarter" idx="1"/>
          </p:nvPr>
        </p:nvSpPr>
        <p:spPr/>
        <p:txBody>
          <a:bodyPr>
            <a:normAutofit fontScale="92500" lnSpcReduction="10000"/>
          </a:bodyPr>
          <a:lstStyle/>
          <a:p>
            <a:pPr marL="571500" indent="-571500">
              <a:buFont typeface="+mj-lt"/>
              <a:buAutoNum type="romanUcPeriod"/>
            </a:pPr>
            <a:r>
              <a:rPr lang="en-US" dirty="0" smtClean="0">
                <a:latin typeface="Arial" pitchFamily="34" charset="0"/>
                <a:cs typeface="Arial" pitchFamily="34" charset="0"/>
              </a:rPr>
              <a:t>Negation H% appears only in main non-interrogative clauses =&gt; it is</a:t>
            </a:r>
            <a:r>
              <a:rPr lang="en-US" i="1" cap="small" dirty="0" smtClean="0">
                <a:latin typeface="Arial" pitchFamily="34" charset="0"/>
                <a:cs typeface="Arial" pitchFamily="34" charset="0"/>
              </a:rPr>
              <a:t> </a:t>
            </a:r>
            <a:r>
              <a:rPr lang="en-US" cap="small" dirty="0" smtClean="0">
                <a:latin typeface="Arial" pitchFamily="34" charset="0"/>
                <a:cs typeface="Arial" pitchFamily="34" charset="0"/>
              </a:rPr>
              <a:t>NOT</a:t>
            </a:r>
            <a:r>
              <a:rPr lang="en-US" dirty="0" smtClean="0">
                <a:latin typeface="Arial" pitchFamily="34" charset="0"/>
                <a:cs typeface="Arial" pitchFamily="34" charset="0"/>
              </a:rPr>
              <a:t> licensed in: </a:t>
            </a:r>
          </a:p>
          <a:p>
            <a:pPr lvl="1"/>
            <a:r>
              <a:rPr lang="en-US" dirty="0" smtClean="0">
                <a:latin typeface="Arial" pitchFamily="34" charset="0"/>
                <a:cs typeface="Arial" pitchFamily="34" charset="0"/>
              </a:rPr>
              <a:t>interrogative </a:t>
            </a:r>
            <a:r>
              <a:rPr lang="en-US" dirty="0" smtClean="0">
                <a:latin typeface="Arial" pitchFamily="34" charset="0"/>
                <a:cs typeface="Arial" pitchFamily="34" charset="0"/>
              </a:rPr>
              <a:t>utterances</a:t>
            </a:r>
            <a:endParaRPr lang="en-US" dirty="0" smtClean="0">
              <a:latin typeface="Arial" pitchFamily="34" charset="0"/>
              <a:cs typeface="Arial" pitchFamily="34" charset="0"/>
            </a:endParaRPr>
          </a:p>
          <a:p>
            <a:pPr lvl="1"/>
            <a:r>
              <a:rPr lang="en-US" dirty="0" smtClean="0">
                <a:latin typeface="Arial" pitchFamily="34" charset="0"/>
                <a:cs typeface="Arial" pitchFamily="34" charset="0"/>
              </a:rPr>
              <a:t>subordinate utterances (relativization, conditional protasis, temporal clause, etc</a:t>
            </a:r>
            <a:r>
              <a:rPr lang="en-US" dirty="0" smtClean="0">
                <a:latin typeface="Arial" pitchFamily="34" charset="0"/>
                <a:cs typeface="Arial" pitchFamily="34" charset="0"/>
              </a:rPr>
              <a:t>.)</a:t>
            </a:r>
            <a:endParaRPr lang="en-US" dirty="0" smtClean="0">
              <a:latin typeface="Arial" pitchFamily="34" charset="0"/>
              <a:cs typeface="Arial" pitchFamily="34" charset="0"/>
            </a:endParaRPr>
          </a:p>
          <a:p>
            <a:pPr lvl="1"/>
            <a:r>
              <a:rPr lang="en-US" dirty="0" smtClean="0">
                <a:latin typeface="Arial" pitchFamily="34" charset="0"/>
                <a:cs typeface="Arial" pitchFamily="34" charset="0"/>
              </a:rPr>
              <a:t>negative continuation constructions that are associated with particular intonation pattern.</a:t>
            </a:r>
          </a:p>
          <a:p>
            <a:pPr marL="571500" indent="-571500">
              <a:buFont typeface="+mj-lt"/>
              <a:buAutoNum type="romanUcPeriod"/>
            </a:pPr>
            <a:r>
              <a:rPr lang="en-US" dirty="0" smtClean="0">
                <a:latin typeface="Arial" pitchFamily="34" charset="0"/>
                <a:cs typeface="Arial" pitchFamily="34" charset="0"/>
              </a:rPr>
              <a:t>In order to trigger the Negation H%, the </a:t>
            </a:r>
            <a:r>
              <a:rPr lang="en-US" dirty="0" smtClean="0">
                <a:latin typeface="Arial" pitchFamily="34" charset="0"/>
                <a:cs typeface="Arial" pitchFamily="34" charset="0"/>
              </a:rPr>
              <a:t>negation marker must </a:t>
            </a:r>
            <a:r>
              <a:rPr lang="en-US" dirty="0" smtClean="0">
                <a:latin typeface="Arial" pitchFamily="34" charset="0"/>
                <a:cs typeface="Arial" pitchFamily="34" charset="0"/>
              </a:rPr>
              <a:t>be in the last </a:t>
            </a:r>
            <a:r>
              <a:rPr lang="en-US" dirty="0" err="1" smtClean="0">
                <a:latin typeface="Arial" pitchFamily="34" charset="0"/>
                <a:cs typeface="Arial" pitchFamily="34" charset="0"/>
              </a:rPr>
              <a:t>PhP</a:t>
            </a:r>
            <a:r>
              <a:rPr lang="en-US" dirty="0" smtClean="0">
                <a:latin typeface="Arial" pitchFamily="34" charset="0"/>
                <a:cs typeface="Arial" pitchFamily="34" charset="0"/>
              </a:rPr>
              <a:t> of the IP, otherwise the </a:t>
            </a:r>
            <a:r>
              <a:rPr lang="en-US" dirty="0" err="1" smtClean="0">
                <a:latin typeface="Arial" pitchFamily="34" charset="0"/>
                <a:cs typeface="Arial" pitchFamily="34" charset="0"/>
              </a:rPr>
              <a:t>PhP</a:t>
            </a:r>
            <a:r>
              <a:rPr lang="en-US" dirty="0" smtClean="0">
                <a:latin typeface="Arial" pitchFamily="34" charset="0"/>
                <a:cs typeface="Arial" pitchFamily="34" charset="0"/>
              </a:rPr>
              <a:t> boundary blocks the boundary tone. </a:t>
            </a:r>
          </a:p>
          <a:p>
            <a:pPr marL="571500" indent="-571500">
              <a:buFont typeface="+mj-lt"/>
              <a:buAutoNum type="romanUcPeriod"/>
            </a:pPr>
            <a:r>
              <a:rPr lang="en-US" dirty="0" smtClean="0">
                <a:latin typeface="Arial" pitchFamily="34" charset="0"/>
                <a:cs typeface="Arial" pitchFamily="34" charset="0"/>
              </a:rPr>
              <a:t>Negation </a:t>
            </a:r>
            <a:r>
              <a:rPr lang="en-US" dirty="0" smtClean="0">
                <a:latin typeface="Arial" pitchFamily="34" charset="0"/>
                <a:cs typeface="Arial" pitchFamily="34" charset="0"/>
              </a:rPr>
              <a:t>↑H</a:t>
            </a:r>
            <a:r>
              <a:rPr lang="en-US" dirty="0" smtClean="0">
                <a:latin typeface="Arial" pitchFamily="34" charset="0"/>
                <a:cs typeface="Arial" pitchFamily="34" charset="0"/>
              </a:rPr>
              <a:t>% is blocked in the presence of pragmatically prominent lexemes hosting a </a:t>
            </a:r>
            <a:r>
              <a:rPr lang="en-US" dirty="0" err="1" smtClean="0">
                <a:latin typeface="Arial" pitchFamily="34" charset="0"/>
                <a:cs typeface="Arial" pitchFamily="34" charset="0"/>
              </a:rPr>
              <a:t>raised↑H</a:t>
            </a:r>
            <a:r>
              <a:rPr lang="en-US" dirty="0" smtClean="0">
                <a:latin typeface="Arial" pitchFamily="34" charset="0"/>
                <a:cs typeface="Arial" pitchFamily="34" charset="0"/>
              </a:rPr>
              <a:t> within the same IP . </a:t>
            </a:r>
          </a:p>
          <a:p>
            <a:endParaRPr lang="en-US" sz="2800" dirty="0" smtClean="0">
              <a:latin typeface="Arial" pitchFamily="34" charset="0"/>
              <a:cs typeface="Arial" pitchFamily="34" charset="0"/>
            </a:endParaRPr>
          </a:p>
          <a:p>
            <a:endParaRPr lang="fr-FR" dirty="0" smtClean="0">
              <a:latin typeface="Arial" pitchFamily="34" charset="0"/>
              <a:cs typeface="Arial" pitchFamily="34" charset="0"/>
            </a:endParaRPr>
          </a:p>
          <a:p>
            <a:pPr lvl="1"/>
            <a:endParaRPr lang="en-US" dirty="0" smtClean="0">
              <a:latin typeface="Arial" pitchFamily="34" charset="0"/>
              <a:cs typeface="Arial" pitchFamily="34" charset="0"/>
            </a:endParaRPr>
          </a:p>
        </p:txBody>
      </p:sp>
      <p:sp>
        <p:nvSpPr>
          <p:cNvPr id="4" name="Espace réservé du pied de page 3"/>
          <p:cNvSpPr>
            <a:spLocks noGrp="1"/>
          </p:cNvSpPr>
          <p:nvPr>
            <p:ph type="ftr" sz="quarter" idx="11"/>
          </p:nvPr>
        </p:nvSpPr>
        <p:spPr/>
        <p:txBody>
          <a:bodyPr/>
          <a:lstStyle/>
          <a:p>
            <a:r>
              <a:rPr lang="en-US" dirty="0" smtClean="0"/>
              <a:t>Restrictions on the Negation H tone</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dirty="0" smtClean="0"/>
              <a:t>I. Negation H% and the clause type</a:t>
            </a:r>
            <a:endParaRPr lang="fr-FR" dirty="0"/>
          </a:p>
        </p:txBody>
      </p:sp>
      <p:sp>
        <p:nvSpPr>
          <p:cNvPr id="3" name="Espace réservé du contenu 2"/>
          <p:cNvSpPr>
            <a:spLocks noGrp="1"/>
          </p:cNvSpPr>
          <p:nvPr>
            <p:ph sz="quarter" idx="1"/>
          </p:nvPr>
        </p:nvSpPr>
        <p:spPr/>
        <p:txBody>
          <a:bodyPr>
            <a:normAutofit fontScale="62500" lnSpcReduction="20000"/>
          </a:bodyPr>
          <a:lstStyle/>
          <a:p>
            <a:r>
              <a:rPr lang="en-US" sz="3100" dirty="0" smtClean="0"/>
              <a:t>No negation H% in interrogative utterances: </a:t>
            </a:r>
          </a:p>
          <a:p>
            <a:endParaRPr lang="en-US" dirty="0" smtClean="0"/>
          </a:p>
          <a:p>
            <a:pPr>
              <a:buNone/>
              <a:tabLst>
                <a:tab pos="530225" algn="l"/>
              </a:tabLst>
            </a:pPr>
            <a:r>
              <a:rPr lang="en-US" dirty="0" smtClean="0"/>
              <a:t>(2) </a:t>
            </a:r>
            <a:r>
              <a:rPr lang="en-US" i="1" dirty="0" smtClean="0"/>
              <a:t>	</a:t>
            </a:r>
            <a:r>
              <a:rPr lang="vi-VN" i="1" dirty="0" smtClean="0"/>
              <a:t>wò sí mɔ̀gɔ̀ kàràndén sɔ̀tɔ kóòbèn</a:t>
            </a:r>
            <a:endParaRPr lang="en-US" i="1" dirty="0" smtClean="0"/>
          </a:p>
          <a:p>
            <a:pPr>
              <a:buNone/>
              <a:tabLst>
                <a:tab pos="530225" algn="l"/>
              </a:tabLst>
            </a:pPr>
            <a:r>
              <a:rPr lang="en-US" dirty="0" smtClean="0"/>
              <a:t>		</a:t>
            </a:r>
            <a:r>
              <a:rPr lang="vi-VN" dirty="0" smtClean="0"/>
              <a:t>wò si mɔ̀gɔ kàranden sɔ̀tɔ kóoben</a:t>
            </a:r>
            <a:endParaRPr lang="en-US" dirty="0" smtClean="0"/>
          </a:p>
          <a:p>
            <a:pPr>
              <a:buNone/>
              <a:tabLst>
                <a:tab pos="530225" algn="l"/>
              </a:tabLst>
            </a:pPr>
            <a:r>
              <a:rPr lang="en-US" dirty="0" smtClean="0"/>
              <a:t>		</a:t>
            </a:r>
            <a:r>
              <a:rPr lang="vi-VN" dirty="0" smtClean="0"/>
              <a:t>2PL POT man learned obtain many </a:t>
            </a:r>
            <a:endParaRPr lang="en-US" dirty="0" smtClean="0"/>
          </a:p>
          <a:p>
            <a:pPr>
              <a:buNone/>
              <a:tabLst>
                <a:tab pos="530225" algn="l"/>
              </a:tabLst>
            </a:pPr>
            <a:endParaRPr lang="en-US" dirty="0" smtClean="0"/>
          </a:p>
          <a:p>
            <a:pPr>
              <a:buNone/>
              <a:tabLst>
                <a:tab pos="530225" algn="l"/>
              </a:tabLst>
            </a:pPr>
            <a:r>
              <a:rPr lang="en-US" i="1" dirty="0" smtClean="0"/>
              <a:t>		</a:t>
            </a:r>
            <a:r>
              <a:rPr lang="vi-VN" i="1" dirty="0" smtClean="0"/>
              <a:t>káá wò máá</a:t>
            </a:r>
            <a:r>
              <a:rPr lang="vi-VN" i="1" dirty="0" smtClean="0">
                <a:solidFill>
                  <a:srgbClr val="FF0000"/>
                </a:solidFill>
              </a:rPr>
              <a:t> </a:t>
            </a:r>
            <a:r>
              <a:rPr lang="vi-VN" i="1" dirty="0" smtClean="0"/>
              <a:t>mɔ̀gɔ̀ kàràndén ꜜsɔ́tɔ̀</a:t>
            </a:r>
            <a:endParaRPr lang="en-US" i="1" dirty="0" smtClean="0"/>
          </a:p>
          <a:p>
            <a:pPr>
              <a:buNone/>
              <a:tabLst>
                <a:tab pos="530225" algn="l"/>
              </a:tabLst>
            </a:pPr>
            <a:r>
              <a:rPr lang="en-US" dirty="0" smtClean="0"/>
              <a:t>		</a:t>
            </a:r>
            <a:r>
              <a:rPr lang="vi-VN" dirty="0" smtClean="0"/>
              <a:t>káa wò </a:t>
            </a:r>
            <a:r>
              <a:rPr lang="vi-VN" dirty="0" smtClean="0">
                <a:solidFill>
                  <a:srgbClr val="00B050"/>
                </a:solidFill>
              </a:rPr>
              <a:t>máa</a:t>
            </a:r>
            <a:r>
              <a:rPr lang="vi-VN" dirty="0" smtClean="0"/>
              <a:t> mɔ̀gɔ kàranden sɔ̀tɔ</a:t>
            </a:r>
            <a:r>
              <a:rPr lang="vi-VN" dirty="0" smtClean="0">
                <a:solidFill>
                  <a:srgbClr val="0070C0"/>
                </a:solidFill>
              </a:rPr>
              <a:t>-L%</a:t>
            </a:r>
            <a:endParaRPr lang="en-US" dirty="0" smtClean="0">
              <a:solidFill>
                <a:srgbClr val="0070C0"/>
              </a:solidFill>
            </a:endParaRPr>
          </a:p>
          <a:p>
            <a:pPr>
              <a:buNone/>
              <a:tabLst>
                <a:tab pos="530225" algn="l"/>
              </a:tabLst>
            </a:pPr>
            <a:r>
              <a:rPr lang="en-US" dirty="0" smtClean="0"/>
              <a:t>		</a:t>
            </a:r>
            <a:r>
              <a:rPr lang="vi-VN" dirty="0" smtClean="0"/>
              <a:t>or 2PL </a:t>
            </a:r>
            <a:r>
              <a:rPr lang="vi-VN" dirty="0" smtClean="0">
                <a:solidFill>
                  <a:srgbClr val="00B050"/>
                </a:solidFill>
              </a:rPr>
              <a:t>PFV.NEG</a:t>
            </a:r>
            <a:r>
              <a:rPr lang="vi-VN" dirty="0" smtClean="0">
                <a:solidFill>
                  <a:srgbClr val="FF0000"/>
                </a:solidFill>
              </a:rPr>
              <a:t> </a:t>
            </a:r>
            <a:r>
              <a:rPr lang="vi-VN" dirty="0" smtClean="0"/>
              <a:t>man learned get</a:t>
            </a:r>
            <a:r>
              <a:rPr lang="vi-VN" dirty="0" smtClean="0">
                <a:solidFill>
                  <a:srgbClr val="0070C0"/>
                </a:solidFill>
              </a:rPr>
              <a:t>-L.BT </a:t>
            </a:r>
            <a:endParaRPr lang="en-US" dirty="0" smtClean="0">
              <a:solidFill>
                <a:srgbClr val="0070C0"/>
              </a:solidFill>
            </a:endParaRPr>
          </a:p>
          <a:p>
            <a:pPr>
              <a:buNone/>
              <a:tabLst>
                <a:tab pos="530225" algn="l"/>
              </a:tabLst>
            </a:pPr>
            <a:r>
              <a:rPr lang="en-US" dirty="0" smtClean="0"/>
              <a:t>		Did you get a lot of educated people or didn't you get any educated people? </a:t>
            </a:r>
            <a:endParaRPr lang="fr-FR" dirty="0" smtClean="0"/>
          </a:p>
          <a:p>
            <a:pPr>
              <a:buNone/>
            </a:pPr>
            <a:endParaRPr lang="en-US" dirty="0" smtClean="0"/>
          </a:p>
          <a:p>
            <a:pPr>
              <a:buNone/>
            </a:pPr>
            <a:endParaRPr lang="af-ZA" dirty="0" smtClean="0"/>
          </a:p>
          <a:p>
            <a:pPr>
              <a:buNone/>
              <a:tabLst>
                <a:tab pos="530225" algn="l"/>
              </a:tabLst>
            </a:pPr>
            <a:r>
              <a:rPr lang="en-US" dirty="0" smtClean="0"/>
              <a:t>(3)</a:t>
            </a:r>
            <a:r>
              <a:rPr lang="en-US" i="1" dirty="0" smtClean="0"/>
              <a:t>		</a:t>
            </a:r>
            <a:r>
              <a:rPr lang="vi-VN" i="1" dirty="0" smtClean="0"/>
              <a:t>fɛ́n dè báà màlà háá kɔ̀tɛ̀ àn bélé ꜜá fɔ́là </a:t>
            </a:r>
            <a:endParaRPr lang="en-US" i="1" dirty="0" smtClean="0"/>
          </a:p>
          <a:p>
            <a:pPr>
              <a:buNone/>
              <a:tabLst>
                <a:tab pos="530225" algn="l"/>
              </a:tabLst>
            </a:pPr>
            <a:r>
              <a:rPr lang="en-US" dirty="0" smtClean="0"/>
              <a:t>		</a:t>
            </a:r>
            <a:r>
              <a:rPr lang="vi-VN" dirty="0" smtClean="0"/>
              <a:t>fɛ́n lè bi à má-la háa kɔ̀tɛ ànu </a:t>
            </a:r>
            <a:r>
              <a:rPr lang="vi-VN" dirty="0" smtClean="0">
                <a:solidFill>
                  <a:srgbClr val="00B050"/>
                </a:solidFill>
              </a:rPr>
              <a:t>béle</a:t>
            </a:r>
            <a:r>
              <a:rPr lang="vi-VN" dirty="0" smtClean="0"/>
              <a:t> à fɔ́-la</a:t>
            </a:r>
            <a:r>
              <a:rPr lang="vi-VN" dirty="0" smtClean="0">
                <a:solidFill>
                  <a:srgbClr val="0070C0"/>
                </a:solidFill>
              </a:rPr>
              <a:t>-L%</a:t>
            </a:r>
            <a:endParaRPr lang="af-ZA" dirty="0" smtClean="0">
              <a:solidFill>
                <a:srgbClr val="0070C0"/>
              </a:solidFill>
            </a:endParaRPr>
          </a:p>
          <a:p>
            <a:pPr>
              <a:buNone/>
              <a:tabLst>
                <a:tab pos="530225" algn="l"/>
              </a:tabLst>
            </a:pPr>
            <a:r>
              <a:rPr lang="en-US" dirty="0" smtClean="0"/>
              <a:t>		thing FOC be 3SG do-GER until now 3PL </a:t>
            </a:r>
            <a:r>
              <a:rPr lang="en-US" dirty="0" smtClean="0">
                <a:solidFill>
                  <a:srgbClr val="00B050"/>
                </a:solidFill>
              </a:rPr>
              <a:t>be.NEG </a:t>
            </a:r>
            <a:r>
              <a:rPr lang="en-US" dirty="0" smtClean="0"/>
              <a:t>3SG say-GER</a:t>
            </a:r>
            <a:r>
              <a:rPr lang="en-US" dirty="0" smtClean="0">
                <a:solidFill>
                  <a:srgbClr val="0070C0"/>
                </a:solidFill>
              </a:rPr>
              <a:t>-L.BT</a:t>
            </a:r>
          </a:p>
          <a:p>
            <a:pPr>
              <a:buNone/>
              <a:tabLst>
                <a:tab pos="530225" algn="l"/>
              </a:tabLst>
            </a:pPr>
            <a:r>
              <a:rPr lang="en-US" dirty="0" smtClean="0"/>
              <a:t>		Why don't they still speak it [the language]?</a:t>
            </a:r>
          </a:p>
          <a:p>
            <a:endParaRPr lang="en-US" dirty="0" smtClean="0"/>
          </a:p>
        </p:txBody>
      </p:sp>
      <p:sp>
        <p:nvSpPr>
          <p:cNvPr id="4" name="Espace réservé du pied de page 3"/>
          <p:cNvSpPr>
            <a:spLocks noGrp="1"/>
          </p:cNvSpPr>
          <p:nvPr>
            <p:ph type="ftr" sz="quarter" idx="11"/>
          </p:nvPr>
        </p:nvSpPr>
        <p:spPr/>
        <p:txBody>
          <a:bodyPr/>
          <a:lstStyle/>
          <a:p>
            <a:r>
              <a:rPr lang="en-US" dirty="0" smtClean="0"/>
              <a:t>Restrictions on the Negation H tone</a:t>
            </a:r>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dirty="0" smtClean="0"/>
              <a:t>I. Negation H% and the clause type</a:t>
            </a:r>
            <a:endParaRPr lang="fr-FR" dirty="0"/>
          </a:p>
        </p:txBody>
      </p:sp>
      <p:sp>
        <p:nvSpPr>
          <p:cNvPr id="3" name="Espace réservé du contenu 2"/>
          <p:cNvSpPr>
            <a:spLocks noGrp="1"/>
          </p:cNvSpPr>
          <p:nvPr>
            <p:ph sz="quarter" idx="1"/>
          </p:nvPr>
        </p:nvSpPr>
        <p:spPr/>
        <p:txBody>
          <a:bodyPr>
            <a:normAutofit/>
          </a:bodyPr>
          <a:lstStyle/>
          <a:p>
            <a:r>
              <a:rPr lang="en-US" sz="2400" dirty="0" smtClean="0"/>
              <a:t>No negation H% </a:t>
            </a:r>
            <a:r>
              <a:rPr lang="en-US" sz="2200" dirty="0" smtClean="0"/>
              <a:t>in subordinate clauses</a:t>
            </a:r>
          </a:p>
          <a:p>
            <a:endParaRPr lang="en-US" sz="2200" dirty="0" smtClean="0"/>
          </a:p>
          <a:p>
            <a:pPr>
              <a:buNone/>
              <a:tabLst>
                <a:tab pos="442913" algn="l"/>
              </a:tabLst>
            </a:pPr>
            <a:r>
              <a:rPr lang="en-US" sz="1800" dirty="0" smtClean="0"/>
              <a:t>(4)	</a:t>
            </a:r>
            <a:r>
              <a:rPr lang="vi-VN" sz="1800" i="1" dirty="0" smtClean="0"/>
              <a:t>sààn máá</a:t>
            </a:r>
            <a:r>
              <a:rPr lang="vi-VN" sz="1800" i="1" dirty="0" smtClean="0">
                <a:solidFill>
                  <a:srgbClr val="FF0000"/>
                </a:solidFill>
              </a:rPr>
              <a:t> </a:t>
            </a:r>
            <a:r>
              <a:rPr lang="vi-VN" sz="1800" i="1" dirty="0" smtClean="0"/>
              <a:t>gbɛ́ɛ́ túgún ì náán ꜜtɔ́ꜜnáátí túgùn</a:t>
            </a:r>
            <a:endParaRPr lang="en-US" sz="1800" i="1" dirty="0" smtClean="0"/>
          </a:p>
          <a:p>
            <a:pPr>
              <a:buNone/>
              <a:tabLst>
                <a:tab pos="442913" algn="l"/>
              </a:tabLst>
            </a:pPr>
            <a:r>
              <a:rPr lang="en-US" sz="1800" dirty="0" smtClean="0"/>
              <a:t>		</a:t>
            </a:r>
            <a:r>
              <a:rPr lang="vi-VN" sz="1800" dirty="0" smtClean="0"/>
              <a:t>sì ànu </a:t>
            </a:r>
            <a:r>
              <a:rPr lang="vi-VN" sz="1800" dirty="0" smtClean="0">
                <a:solidFill>
                  <a:srgbClr val="00B050"/>
                </a:solidFill>
              </a:rPr>
              <a:t>máa</a:t>
            </a:r>
            <a:r>
              <a:rPr lang="vi-VN" sz="1800" dirty="0" smtClean="0"/>
              <a:t> gbɛ́ɛ túgun ì ni ànu tɔnàati túgun</a:t>
            </a:r>
            <a:r>
              <a:rPr lang="en-US" sz="1800" dirty="0" smtClean="0">
                <a:solidFill>
                  <a:srgbClr val="0070C0"/>
                </a:solidFill>
              </a:rPr>
              <a:t>-L%</a:t>
            </a:r>
          </a:p>
          <a:p>
            <a:pPr>
              <a:buNone/>
              <a:tabLst>
                <a:tab pos="442913" algn="l"/>
              </a:tabLst>
            </a:pPr>
            <a:r>
              <a:rPr lang="en-US" sz="1800" dirty="0" smtClean="0"/>
              <a:t>		if 3PL </a:t>
            </a:r>
            <a:r>
              <a:rPr lang="en-US" sz="1800" dirty="0" smtClean="0">
                <a:solidFill>
                  <a:srgbClr val="00B050"/>
                </a:solidFill>
              </a:rPr>
              <a:t>NEG.COP</a:t>
            </a:r>
            <a:r>
              <a:rPr lang="en-US" sz="1800" dirty="0" smtClean="0"/>
              <a:t> </a:t>
            </a:r>
            <a:r>
              <a:rPr lang="en-US" sz="1800" dirty="0" err="1" smtClean="0"/>
              <a:t>be.clean</a:t>
            </a:r>
            <a:r>
              <a:rPr lang="en-US" sz="1800" dirty="0" smtClean="0"/>
              <a:t> again 2SG OPT 3PL carry again</a:t>
            </a:r>
            <a:r>
              <a:rPr lang="en-US" sz="1800" dirty="0" smtClean="0">
                <a:solidFill>
                  <a:srgbClr val="0070C0"/>
                </a:solidFill>
              </a:rPr>
              <a:t>-L.BT</a:t>
            </a:r>
          </a:p>
          <a:p>
            <a:pPr>
              <a:buNone/>
              <a:tabLst>
                <a:tab pos="442913" algn="l"/>
              </a:tabLst>
            </a:pPr>
            <a:r>
              <a:rPr lang="en-US" sz="1800" dirty="0" smtClean="0"/>
              <a:t>		If they are not clean, you have to carry it again</a:t>
            </a:r>
          </a:p>
          <a:p>
            <a:pPr>
              <a:buNone/>
              <a:tabLst>
                <a:tab pos="442913" algn="l"/>
              </a:tabLst>
            </a:pPr>
            <a:endParaRPr lang="en-US" sz="1800" dirty="0" smtClean="0"/>
          </a:p>
          <a:p>
            <a:pPr>
              <a:buNone/>
              <a:tabLst>
                <a:tab pos="442913" algn="l"/>
              </a:tabLst>
            </a:pPr>
            <a:r>
              <a:rPr lang="en-US" sz="1800" dirty="0" smtClean="0"/>
              <a:t>(5)	</a:t>
            </a:r>
            <a:r>
              <a:rPr lang="vi-VN" sz="1800" i="1" dirty="0" smtClean="0"/>
              <a:t>kɛ́ lè ǹ nà ápáránꜜté lá sì kɛ́ ꜜyán bélé yàn </a:t>
            </a:r>
            <a:endParaRPr lang="en-US" sz="1800" i="1" dirty="0" smtClean="0"/>
          </a:p>
          <a:p>
            <a:pPr>
              <a:buNone/>
              <a:tabLst>
                <a:tab pos="442913" algn="l"/>
              </a:tabLst>
            </a:pPr>
            <a:r>
              <a:rPr lang="en-US" sz="1800" dirty="0" smtClean="0"/>
              <a:t>		</a:t>
            </a:r>
            <a:r>
              <a:rPr lang="vi-VN" sz="1800" dirty="0" smtClean="0"/>
              <a:t>kɛ̀ lè ǹ la áparanti-È là sì kɛ̀ yàn </a:t>
            </a:r>
            <a:r>
              <a:rPr lang="vi-VN" sz="1800" dirty="0" smtClean="0">
                <a:solidFill>
                  <a:srgbClr val="00B050"/>
                </a:solidFill>
              </a:rPr>
              <a:t>béle</a:t>
            </a:r>
            <a:r>
              <a:rPr lang="vi-VN" sz="1800" dirty="0" smtClean="0">
                <a:solidFill>
                  <a:srgbClr val="FF0000"/>
                </a:solidFill>
              </a:rPr>
              <a:t> </a:t>
            </a:r>
            <a:r>
              <a:rPr lang="vi-VN" sz="1800" dirty="0" smtClean="0"/>
              <a:t>yàn</a:t>
            </a:r>
            <a:r>
              <a:rPr lang="vi-VN" sz="1800" dirty="0" smtClean="0">
                <a:solidFill>
                  <a:srgbClr val="0070C0"/>
                </a:solidFill>
              </a:rPr>
              <a:t>-L%</a:t>
            </a:r>
            <a:endParaRPr lang="af-ZA" sz="1800" dirty="0" smtClean="0">
              <a:solidFill>
                <a:srgbClr val="0070C0"/>
              </a:solidFill>
            </a:endParaRPr>
          </a:p>
          <a:p>
            <a:pPr>
              <a:buNone/>
              <a:tabLst>
                <a:tab pos="442913" algn="l"/>
              </a:tabLst>
            </a:pPr>
            <a:r>
              <a:rPr lang="en-US" sz="1800" dirty="0" smtClean="0"/>
              <a:t>		this FOC 1SG POSS apprentice-ART LOC if this that </a:t>
            </a:r>
            <a:r>
              <a:rPr lang="en-US" sz="1800" dirty="0" smtClean="0">
                <a:solidFill>
                  <a:srgbClr val="00B050"/>
                </a:solidFill>
              </a:rPr>
              <a:t>COP.NEG </a:t>
            </a:r>
            <a:r>
              <a:rPr lang="en-US" sz="1800" dirty="0" smtClean="0"/>
              <a:t>that</a:t>
            </a:r>
            <a:r>
              <a:rPr lang="en-US" sz="1800" dirty="0" smtClean="0">
                <a:solidFill>
                  <a:srgbClr val="0070C0"/>
                </a:solidFill>
              </a:rPr>
              <a:t>-L.BT</a:t>
            </a:r>
            <a:r>
              <a:rPr lang="en-US" sz="1800" dirty="0" smtClean="0"/>
              <a:t> </a:t>
            </a:r>
          </a:p>
          <a:p>
            <a:pPr>
              <a:buNone/>
              <a:tabLst>
                <a:tab pos="442913" algn="l"/>
              </a:tabLst>
            </a:pPr>
            <a:r>
              <a:rPr lang="en-US" sz="1800" dirty="0" smtClean="0"/>
              <a:t>		This one is my apprentice if that here is not present. </a:t>
            </a:r>
            <a:endParaRPr lang="fr-FR" sz="1800" dirty="0" smtClean="0"/>
          </a:p>
          <a:p>
            <a:endParaRPr lang="fr-FR" sz="2200" dirty="0"/>
          </a:p>
        </p:txBody>
      </p:sp>
      <p:sp>
        <p:nvSpPr>
          <p:cNvPr id="4" name="Espace réservé du pied de page 3"/>
          <p:cNvSpPr>
            <a:spLocks noGrp="1"/>
          </p:cNvSpPr>
          <p:nvPr>
            <p:ph type="ftr" sz="quarter" idx="11"/>
          </p:nvPr>
        </p:nvSpPr>
        <p:spPr/>
        <p:txBody>
          <a:bodyPr/>
          <a:lstStyle/>
          <a:p>
            <a:r>
              <a:rPr lang="en-US" dirty="0" smtClean="0"/>
              <a:t>Restrictions on the Negation H tone</a:t>
            </a:r>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f-ZA" dirty="0" smtClean="0"/>
              <a:t>II. Negation H% and the PhP boundaries</a:t>
            </a:r>
            <a:endParaRPr lang="fr-FR" dirty="0"/>
          </a:p>
        </p:txBody>
      </p:sp>
      <p:sp>
        <p:nvSpPr>
          <p:cNvPr id="3" name="Espace réservé du contenu 2"/>
          <p:cNvSpPr>
            <a:spLocks noGrp="1"/>
          </p:cNvSpPr>
          <p:nvPr>
            <p:ph sz="quarter" idx="1"/>
          </p:nvPr>
        </p:nvSpPr>
        <p:spPr/>
        <p:txBody>
          <a:bodyPr>
            <a:normAutofit/>
          </a:bodyPr>
          <a:lstStyle/>
          <a:p>
            <a:r>
              <a:rPr lang="en-US" sz="2400" dirty="0" smtClean="0"/>
              <a:t>In order to trigger the Negation H% the marker of negation must be in the last </a:t>
            </a:r>
            <a:r>
              <a:rPr lang="en-US" sz="2400" dirty="0" err="1" smtClean="0"/>
              <a:t>PhP</a:t>
            </a:r>
            <a:r>
              <a:rPr lang="en-US" sz="2400" dirty="0" smtClean="0"/>
              <a:t> of the IP, otherwise the </a:t>
            </a:r>
            <a:r>
              <a:rPr lang="en-US" sz="2400" dirty="0" err="1" smtClean="0"/>
              <a:t>PhP</a:t>
            </a:r>
            <a:r>
              <a:rPr lang="en-US" sz="2400" dirty="0" smtClean="0"/>
              <a:t> boundary blocks the boundary tone. </a:t>
            </a:r>
          </a:p>
          <a:p>
            <a:r>
              <a:rPr lang="en-US" sz="2400" dirty="0" smtClean="0"/>
              <a:t>Negation H% is blocked by the presence of an indirect object noun phrase at the end of the </a:t>
            </a:r>
            <a:r>
              <a:rPr lang="en-US" sz="2400" dirty="0" smtClean="0"/>
              <a:t>utterance.</a:t>
            </a:r>
            <a:endParaRPr lang="en-US" sz="2400" dirty="0" smtClean="0"/>
          </a:p>
          <a:p>
            <a:endParaRPr lang="en-US" sz="2400" dirty="0" smtClean="0"/>
          </a:p>
          <a:p>
            <a:pPr>
              <a:buNone/>
              <a:tabLst>
                <a:tab pos="722313" algn="l"/>
                <a:tab pos="4041775" algn="l"/>
              </a:tabLst>
            </a:pPr>
            <a:r>
              <a:rPr lang="en-US" sz="2000" dirty="0" smtClean="0">
                <a:latin typeface="Calibri" pitchFamily="34" charset="0"/>
              </a:rPr>
              <a:t>(6) a. 	</a:t>
            </a:r>
            <a:r>
              <a:rPr lang="en-US" sz="2000" i="1" dirty="0" smtClean="0">
                <a:latin typeface="Calibri" pitchFamily="34" charset="0"/>
              </a:rPr>
              <a:t>à </a:t>
            </a:r>
            <a:r>
              <a:rPr lang="en-US" sz="2000" i="1" dirty="0" err="1" smtClean="0">
                <a:latin typeface="Calibri" pitchFamily="34" charset="0"/>
              </a:rPr>
              <a:t>máa</a:t>
            </a:r>
            <a:r>
              <a:rPr lang="en-US" sz="2000" i="1" dirty="0" smtClean="0">
                <a:latin typeface="Calibri" pitchFamily="34" charset="0"/>
              </a:rPr>
              <a:t>̀ </a:t>
            </a:r>
            <a:r>
              <a:rPr lang="en-US" sz="2000" i="1" dirty="0" err="1" smtClean="0">
                <a:latin typeface="Calibri" pitchFamily="34" charset="0"/>
              </a:rPr>
              <a:t>bìta</a:t>
            </a:r>
            <a:r>
              <a:rPr lang="en-US" sz="2000" i="1" dirty="0" smtClean="0">
                <a:latin typeface="Calibri" pitchFamily="34" charset="0"/>
              </a:rPr>
              <a:t>́ </a:t>
            </a:r>
            <a:r>
              <a:rPr lang="en-US" sz="2000" dirty="0" smtClean="0">
                <a:latin typeface="Calibri" pitchFamily="34" charset="0"/>
              </a:rPr>
              <a:t>	b.	</a:t>
            </a:r>
            <a:r>
              <a:rPr lang="vi-VN" sz="2000" i="1" dirty="0" smtClean="0">
                <a:latin typeface="Calibri" pitchFamily="34" charset="0"/>
              </a:rPr>
              <a:t>à máá bìtà brúsà tɔ̀ </a:t>
            </a:r>
            <a:endParaRPr lang="af-ZA" sz="2000" i="1" dirty="0" smtClean="0">
              <a:latin typeface="Calibri" pitchFamily="34" charset="0"/>
            </a:endParaRPr>
          </a:p>
          <a:p>
            <a:pPr>
              <a:buNone/>
              <a:tabLst>
                <a:tab pos="722313" algn="l"/>
                <a:tab pos="4041775" algn="l"/>
              </a:tabLst>
            </a:pPr>
            <a:r>
              <a:rPr lang="af-ZA" sz="2000" dirty="0" smtClean="0">
                <a:latin typeface="Calibri" pitchFamily="34" charset="0"/>
              </a:rPr>
              <a:t>		à </a:t>
            </a:r>
            <a:r>
              <a:rPr lang="af-ZA" sz="2000" dirty="0" smtClean="0">
                <a:solidFill>
                  <a:srgbClr val="00B050"/>
                </a:solidFill>
                <a:latin typeface="Calibri" pitchFamily="34" charset="0"/>
              </a:rPr>
              <a:t>máa</a:t>
            </a:r>
            <a:r>
              <a:rPr lang="af-ZA" sz="2000" dirty="0" smtClean="0">
                <a:latin typeface="Calibri" pitchFamily="34" charset="0"/>
              </a:rPr>
              <a:t> à bìta</a:t>
            </a:r>
            <a:r>
              <a:rPr lang="af-ZA" sz="2000" dirty="0" smtClean="0">
                <a:solidFill>
                  <a:srgbClr val="FF0000"/>
                </a:solidFill>
                <a:latin typeface="Calibri" pitchFamily="34" charset="0"/>
              </a:rPr>
              <a:t>-H% </a:t>
            </a:r>
            <a:r>
              <a:rPr lang="af-ZA" sz="2000" dirty="0" smtClean="0">
                <a:latin typeface="Calibri" pitchFamily="34" charset="0"/>
              </a:rPr>
              <a:t>		à </a:t>
            </a:r>
            <a:r>
              <a:rPr lang="af-ZA" sz="2000" dirty="0" smtClean="0">
                <a:solidFill>
                  <a:srgbClr val="00B050"/>
                </a:solidFill>
                <a:latin typeface="Calibri" pitchFamily="34" charset="0"/>
              </a:rPr>
              <a:t>máa</a:t>
            </a:r>
            <a:r>
              <a:rPr lang="af-ZA" sz="2000" dirty="0" smtClean="0">
                <a:latin typeface="Calibri" pitchFamily="34" charset="0"/>
              </a:rPr>
              <a:t> à bìta </a:t>
            </a:r>
            <a:r>
              <a:rPr lang="af-ZA" sz="2000" dirty="0" smtClean="0">
                <a:solidFill>
                  <a:srgbClr val="0070C0"/>
                </a:solidFill>
                <a:latin typeface="Calibri" pitchFamily="34" charset="0"/>
              </a:rPr>
              <a:t>brúsa-È tɔ-L%</a:t>
            </a:r>
            <a:endParaRPr lang="en-US" sz="2000" dirty="0" smtClean="0">
              <a:solidFill>
                <a:srgbClr val="0070C0"/>
              </a:solidFill>
              <a:latin typeface="Calibri" pitchFamily="34" charset="0"/>
            </a:endParaRPr>
          </a:p>
          <a:p>
            <a:pPr>
              <a:buNone/>
              <a:tabLst>
                <a:tab pos="722313" algn="l"/>
                <a:tab pos="4041775" algn="l"/>
              </a:tabLst>
            </a:pPr>
            <a:r>
              <a:rPr lang="af-ZA" sz="2000" dirty="0" smtClean="0">
                <a:latin typeface="Calibri" pitchFamily="34" charset="0"/>
              </a:rPr>
              <a:t>		</a:t>
            </a:r>
            <a:r>
              <a:rPr lang="vi-VN" sz="2000" dirty="0" smtClean="0">
                <a:latin typeface="Calibri" pitchFamily="34" charset="0"/>
              </a:rPr>
              <a:t>3SG PFV.NEG</a:t>
            </a:r>
            <a:r>
              <a:rPr lang="af-ZA" sz="2000" dirty="0" smtClean="0">
                <a:latin typeface="Calibri" pitchFamily="34" charset="0"/>
              </a:rPr>
              <a:t> 3SG</a:t>
            </a:r>
            <a:r>
              <a:rPr lang="vi-VN" sz="2000" dirty="0" smtClean="0">
                <a:latin typeface="Calibri" pitchFamily="34" charset="0"/>
              </a:rPr>
              <a:t> catch</a:t>
            </a:r>
            <a:r>
              <a:rPr lang="af-ZA" sz="2000" dirty="0" smtClean="0">
                <a:latin typeface="Calibri" pitchFamily="34" charset="0"/>
              </a:rPr>
              <a:t>-H.BT</a:t>
            </a:r>
            <a:r>
              <a:rPr lang="vi-VN" sz="2000" dirty="0" smtClean="0">
                <a:latin typeface="Calibri" pitchFamily="34" charset="0"/>
              </a:rPr>
              <a:t> </a:t>
            </a:r>
            <a:r>
              <a:rPr lang="af-ZA" sz="2000" dirty="0" smtClean="0">
                <a:latin typeface="Calibri" pitchFamily="34" charset="0"/>
              </a:rPr>
              <a:t> 		</a:t>
            </a:r>
            <a:r>
              <a:rPr lang="vi-VN" sz="2000" dirty="0" smtClean="0">
                <a:latin typeface="Calibri" pitchFamily="34" charset="0"/>
              </a:rPr>
              <a:t>3SG PFV.NEG catch bush.ART in </a:t>
            </a:r>
            <a:endParaRPr lang="en-US" sz="2000" dirty="0" smtClean="0">
              <a:latin typeface="Calibri" pitchFamily="34" charset="0"/>
            </a:endParaRPr>
          </a:p>
          <a:p>
            <a:pPr>
              <a:buNone/>
              <a:tabLst>
                <a:tab pos="722313" algn="l"/>
                <a:tab pos="4041775" algn="l"/>
              </a:tabLst>
            </a:pPr>
            <a:r>
              <a:rPr lang="en-US" sz="2000" dirty="0" smtClean="0">
                <a:latin typeface="Calibri" pitchFamily="34" charset="0"/>
              </a:rPr>
              <a:t>		‘</a:t>
            </a:r>
            <a:r>
              <a:rPr lang="vi-VN" sz="2000" dirty="0" smtClean="0">
                <a:latin typeface="Calibri" pitchFamily="34" charset="0"/>
              </a:rPr>
              <a:t>He </a:t>
            </a:r>
            <a:r>
              <a:rPr lang="af-ZA" sz="2000" dirty="0" smtClean="0">
                <a:latin typeface="Calibri" pitchFamily="34" charset="0"/>
              </a:rPr>
              <a:t>didn’t catch it</a:t>
            </a:r>
            <a:r>
              <a:rPr lang="en-US" sz="2000" dirty="0" smtClean="0">
                <a:latin typeface="Calibri" pitchFamily="34" charset="0"/>
              </a:rPr>
              <a:t>’</a:t>
            </a:r>
            <a:r>
              <a:rPr lang="vi-VN" sz="2000" dirty="0" smtClean="0">
                <a:latin typeface="Calibri" pitchFamily="34" charset="0"/>
              </a:rPr>
              <a:t>.</a:t>
            </a:r>
            <a:r>
              <a:rPr lang="af-ZA" sz="2000" dirty="0" smtClean="0">
                <a:latin typeface="Calibri" pitchFamily="34" charset="0"/>
              </a:rPr>
              <a:t>		</a:t>
            </a:r>
            <a:r>
              <a:rPr lang="en-US" sz="2000" dirty="0" smtClean="0">
                <a:latin typeface="Calibri" pitchFamily="34" charset="0"/>
              </a:rPr>
              <a:t>‘</a:t>
            </a:r>
            <a:r>
              <a:rPr lang="vi-VN" sz="2000" dirty="0" smtClean="0">
                <a:latin typeface="Calibri" pitchFamily="34" charset="0"/>
              </a:rPr>
              <a:t>He </a:t>
            </a:r>
            <a:r>
              <a:rPr lang="af-ZA" sz="2000" dirty="0" smtClean="0">
                <a:latin typeface="Calibri" pitchFamily="34" charset="0"/>
              </a:rPr>
              <a:t>didn’t catch </a:t>
            </a:r>
            <a:r>
              <a:rPr lang="af-ZA" sz="2000" b="1" dirty="0" smtClean="0">
                <a:latin typeface="Calibri" pitchFamily="34" charset="0"/>
              </a:rPr>
              <a:t>it </a:t>
            </a:r>
            <a:r>
              <a:rPr lang="vi-VN" sz="2000" b="1" dirty="0" smtClean="0">
                <a:latin typeface="Calibri" pitchFamily="34" charset="0"/>
              </a:rPr>
              <a:t>in the bush</a:t>
            </a:r>
            <a:r>
              <a:rPr lang="en-US" sz="2000" dirty="0" smtClean="0">
                <a:latin typeface="Calibri" pitchFamily="34" charset="0"/>
              </a:rPr>
              <a:t>’</a:t>
            </a:r>
            <a:r>
              <a:rPr lang="vi-VN" sz="2000" dirty="0" smtClean="0">
                <a:latin typeface="Calibri" pitchFamily="34" charset="0"/>
              </a:rPr>
              <a:t>.</a:t>
            </a:r>
            <a:endParaRPr lang="en-US" sz="2000" dirty="0" smtClean="0">
              <a:latin typeface="Calibri" pitchFamily="34" charset="0"/>
            </a:endParaRPr>
          </a:p>
          <a:p>
            <a:pPr>
              <a:buNone/>
            </a:pPr>
            <a:endParaRPr lang="en-US" sz="2200" dirty="0" smtClean="0"/>
          </a:p>
          <a:p>
            <a:endParaRPr lang="en-US" sz="2200" dirty="0" smtClean="0"/>
          </a:p>
          <a:p>
            <a:endParaRPr lang="fr-FR" dirty="0"/>
          </a:p>
        </p:txBody>
      </p:sp>
      <p:sp>
        <p:nvSpPr>
          <p:cNvPr id="4" name="Espace réservé du pied de page 3"/>
          <p:cNvSpPr>
            <a:spLocks noGrp="1"/>
          </p:cNvSpPr>
          <p:nvPr>
            <p:ph type="ftr" sz="quarter" idx="11"/>
          </p:nvPr>
        </p:nvSpPr>
        <p:spPr/>
        <p:txBody>
          <a:bodyPr/>
          <a:lstStyle/>
          <a:p>
            <a:r>
              <a:rPr lang="en-US" dirty="0" smtClean="0"/>
              <a:t>Restrictions on the Negation H tone</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f-ZA" dirty="0" smtClean="0"/>
              <a:t>II. Negation H% and the PhP boundaries</a:t>
            </a:r>
            <a:endParaRPr lang="fr-FR" dirty="0"/>
          </a:p>
        </p:txBody>
      </p:sp>
      <p:sp>
        <p:nvSpPr>
          <p:cNvPr id="3" name="Espace réservé du contenu 2"/>
          <p:cNvSpPr>
            <a:spLocks noGrp="1"/>
          </p:cNvSpPr>
          <p:nvPr>
            <p:ph sz="quarter" idx="1"/>
          </p:nvPr>
        </p:nvSpPr>
        <p:spPr>
          <a:xfrm>
            <a:off x="457200" y="1219200"/>
            <a:ext cx="8329642" cy="4937760"/>
          </a:xfrm>
        </p:spPr>
        <p:txBody>
          <a:bodyPr>
            <a:normAutofit fontScale="62500" lnSpcReduction="20000"/>
          </a:bodyPr>
          <a:lstStyle/>
          <a:p>
            <a:r>
              <a:rPr lang="en-US" sz="3500" dirty="0" smtClean="0"/>
              <a:t>If the negation </a:t>
            </a:r>
            <a:r>
              <a:rPr lang="en-US" sz="3500" dirty="0" smtClean="0"/>
              <a:t>marker is </a:t>
            </a:r>
            <a:r>
              <a:rPr lang="en-US" sz="3500" dirty="0" smtClean="0"/>
              <a:t>in the final </a:t>
            </a:r>
            <a:r>
              <a:rPr lang="en-US" sz="3500" dirty="0" err="1" smtClean="0"/>
              <a:t>PhP</a:t>
            </a:r>
            <a:r>
              <a:rPr lang="en-US" sz="3500" dirty="0" smtClean="0"/>
              <a:t> of the utterance </a:t>
            </a:r>
            <a:r>
              <a:rPr lang="en-US" sz="3500" dirty="0" smtClean="0">
                <a:sym typeface="Wingdings" pitchFamily="2" charset="2"/>
              </a:rPr>
              <a:t>it </a:t>
            </a:r>
            <a:r>
              <a:rPr lang="en-US" sz="3500" dirty="0" smtClean="0"/>
              <a:t>triggers H%</a:t>
            </a:r>
          </a:p>
          <a:p>
            <a:endParaRPr lang="en-US" dirty="0" smtClean="0"/>
          </a:p>
          <a:p>
            <a:pPr>
              <a:buNone/>
            </a:pPr>
            <a:r>
              <a:rPr lang="af-ZA" dirty="0" smtClean="0"/>
              <a:t>(7)	 </a:t>
            </a:r>
            <a:r>
              <a:rPr lang="vi-VN" i="1" dirty="0" smtClean="0"/>
              <a:t>hárí wón tùmá nɛ̀gɛ̀ bé↑lé </a:t>
            </a:r>
            <a:r>
              <a:rPr lang="af-ZA" dirty="0" smtClean="0"/>
              <a:t>			negation marker at the end of the</a:t>
            </a:r>
          </a:p>
          <a:p>
            <a:pPr>
              <a:buNone/>
            </a:pPr>
            <a:r>
              <a:rPr lang="af-ZA" dirty="0" smtClean="0"/>
              <a:t>	</a:t>
            </a:r>
            <a:r>
              <a:rPr lang="vi-VN" dirty="0" smtClean="0"/>
              <a:t>hári wò-nu tùma nɛ̀gɛ </a:t>
            </a:r>
            <a:r>
              <a:rPr lang="vi-VN" dirty="0" smtClean="0">
                <a:solidFill>
                  <a:srgbClr val="00B050"/>
                </a:solidFill>
              </a:rPr>
              <a:t>béle</a:t>
            </a:r>
            <a:r>
              <a:rPr lang="vi-VN" dirty="0" smtClean="0"/>
              <a:t>-</a:t>
            </a:r>
            <a:r>
              <a:rPr lang="vi-VN" dirty="0" smtClean="0">
                <a:solidFill>
                  <a:srgbClr val="FF0000"/>
                </a:solidFill>
              </a:rPr>
              <a:t>H%</a:t>
            </a:r>
            <a:r>
              <a:rPr lang="vi-VN" dirty="0" smtClean="0">
                <a:solidFill>
                  <a:srgbClr val="00B050"/>
                </a:solidFill>
              </a:rPr>
              <a:t> </a:t>
            </a:r>
            <a:r>
              <a:rPr lang="af-ZA" dirty="0" smtClean="0">
                <a:solidFill>
                  <a:srgbClr val="00B050"/>
                </a:solidFill>
              </a:rPr>
              <a:t>		</a:t>
            </a:r>
            <a:r>
              <a:rPr lang="af-ZA" dirty="0" smtClean="0"/>
              <a:t>utterance</a:t>
            </a:r>
            <a:endParaRPr lang="af-ZA" dirty="0" smtClean="0"/>
          </a:p>
          <a:p>
            <a:pPr>
              <a:buNone/>
            </a:pPr>
            <a:r>
              <a:rPr lang="en-US" dirty="0" smtClean="0"/>
              <a:t>	PST that-PL time iron </a:t>
            </a:r>
            <a:r>
              <a:rPr lang="en-US" dirty="0" smtClean="0">
                <a:solidFill>
                  <a:srgbClr val="00B050"/>
                </a:solidFill>
              </a:rPr>
              <a:t>be.NEG</a:t>
            </a:r>
            <a:r>
              <a:rPr lang="en-US" dirty="0" smtClean="0"/>
              <a:t>-</a:t>
            </a:r>
            <a:r>
              <a:rPr lang="en-US" dirty="0" smtClean="0">
                <a:solidFill>
                  <a:srgbClr val="FF0000"/>
                </a:solidFill>
              </a:rPr>
              <a:t>H.BT </a:t>
            </a:r>
          </a:p>
          <a:p>
            <a:pPr>
              <a:buNone/>
            </a:pPr>
            <a:r>
              <a:rPr lang="en-US" dirty="0" smtClean="0"/>
              <a:t>	At that time there was no iron. </a:t>
            </a:r>
          </a:p>
          <a:p>
            <a:pPr>
              <a:buNone/>
            </a:pPr>
            <a:endParaRPr lang="en-US" dirty="0" smtClean="0"/>
          </a:p>
          <a:p>
            <a:pPr>
              <a:buNone/>
            </a:pPr>
            <a:r>
              <a:rPr lang="af-ZA" dirty="0" smtClean="0"/>
              <a:t>(8)	 </a:t>
            </a:r>
            <a:r>
              <a:rPr lang="vi-VN" i="1" dirty="0" smtClean="0"/>
              <a:t>káydè à téé gà↑sɛ́ </a:t>
            </a:r>
            <a:r>
              <a:rPr lang="af-ZA" dirty="0" smtClean="0"/>
              <a:t>			negation marker separated by an</a:t>
            </a:r>
          </a:p>
          <a:p>
            <a:pPr>
              <a:buNone/>
            </a:pPr>
            <a:r>
              <a:rPr lang="af-ZA" dirty="0" smtClean="0"/>
              <a:t>	</a:t>
            </a:r>
            <a:r>
              <a:rPr lang="vi-VN" dirty="0" smtClean="0"/>
              <a:t>káydi-È a </a:t>
            </a:r>
            <a:r>
              <a:rPr lang="vi-VN" dirty="0" smtClean="0">
                <a:solidFill>
                  <a:srgbClr val="00B050"/>
                </a:solidFill>
              </a:rPr>
              <a:t>tée</a:t>
            </a:r>
            <a:r>
              <a:rPr lang="vi-VN" dirty="0" smtClean="0"/>
              <a:t> gàsɛ-</a:t>
            </a:r>
            <a:r>
              <a:rPr lang="vi-VN" dirty="0" smtClean="0">
                <a:solidFill>
                  <a:srgbClr val="FF0000"/>
                </a:solidFill>
              </a:rPr>
              <a:t>H%</a:t>
            </a:r>
            <a:r>
              <a:rPr lang="vi-VN" dirty="0" smtClean="0">
                <a:solidFill>
                  <a:srgbClr val="00B050"/>
                </a:solidFill>
              </a:rPr>
              <a:t> </a:t>
            </a:r>
            <a:r>
              <a:rPr lang="af-ZA" dirty="0" smtClean="0"/>
              <a:t>			intransitive verb from the </a:t>
            </a:r>
            <a:r>
              <a:rPr lang="af-ZA" dirty="0" smtClean="0"/>
              <a:t>utterance end</a:t>
            </a:r>
            <a:endParaRPr lang="af-ZA" dirty="0" smtClean="0"/>
          </a:p>
          <a:p>
            <a:pPr>
              <a:buNone/>
            </a:pPr>
            <a:r>
              <a:rPr lang="af-ZA" dirty="0" smtClean="0"/>
              <a:t>	</a:t>
            </a:r>
            <a:r>
              <a:rPr lang="vi-VN" dirty="0" smtClean="0"/>
              <a:t>paper-ART 3SG </a:t>
            </a:r>
            <a:r>
              <a:rPr lang="vi-VN" dirty="0" smtClean="0">
                <a:solidFill>
                  <a:srgbClr val="00B050"/>
                </a:solidFill>
              </a:rPr>
              <a:t>NEG.POT</a:t>
            </a:r>
            <a:r>
              <a:rPr lang="vi-VN" dirty="0" smtClean="0"/>
              <a:t> arrange-</a:t>
            </a:r>
            <a:r>
              <a:rPr lang="vi-VN" dirty="0" smtClean="0">
                <a:solidFill>
                  <a:srgbClr val="FF0000"/>
                </a:solidFill>
              </a:rPr>
              <a:t>H.BT</a:t>
            </a:r>
            <a:r>
              <a:rPr lang="vi-VN" dirty="0" smtClean="0">
                <a:solidFill>
                  <a:srgbClr val="00B050"/>
                </a:solidFill>
              </a:rPr>
              <a:t> </a:t>
            </a:r>
            <a:endParaRPr lang="af-ZA" dirty="0" smtClean="0">
              <a:solidFill>
                <a:srgbClr val="00B050"/>
              </a:solidFill>
            </a:endParaRPr>
          </a:p>
          <a:p>
            <a:pPr>
              <a:buNone/>
            </a:pPr>
            <a:r>
              <a:rPr lang="en-US" dirty="0" smtClean="0"/>
              <a:t>	The documents cannot be put in order. </a:t>
            </a:r>
          </a:p>
          <a:p>
            <a:pPr>
              <a:buNone/>
            </a:pPr>
            <a:endParaRPr lang="en-US" dirty="0" smtClean="0"/>
          </a:p>
          <a:p>
            <a:pPr>
              <a:buNone/>
            </a:pPr>
            <a:r>
              <a:rPr lang="af-ZA" dirty="0" smtClean="0"/>
              <a:t>(9) </a:t>
            </a:r>
            <a:r>
              <a:rPr lang="vi-VN" i="1" dirty="0" smtClean="0"/>
              <a:t>àn máá kìléè sɔ̀tɔ́n </a:t>
            </a:r>
            <a:r>
              <a:rPr lang="af-ZA" dirty="0" smtClean="0"/>
              <a:t>			 negation marker separated by a VP</a:t>
            </a:r>
          </a:p>
          <a:p>
            <a:pPr>
              <a:buNone/>
            </a:pPr>
            <a:r>
              <a:rPr lang="af-ZA" dirty="0" smtClean="0"/>
              <a:t>	</a:t>
            </a:r>
            <a:r>
              <a:rPr lang="vi-VN" dirty="0" smtClean="0"/>
              <a:t>ànu </a:t>
            </a:r>
            <a:r>
              <a:rPr lang="vi-VN" dirty="0" smtClean="0">
                <a:solidFill>
                  <a:srgbClr val="00B050"/>
                </a:solidFill>
              </a:rPr>
              <a:t>máa</a:t>
            </a:r>
            <a:r>
              <a:rPr lang="vi-VN" dirty="0" smtClean="0"/>
              <a:t> kìli-È sɔ̀tɔn-</a:t>
            </a:r>
            <a:r>
              <a:rPr lang="vi-VN" dirty="0" smtClean="0">
                <a:solidFill>
                  <a:srgbClr val="FF0000"/>
                </a:solidFill>
              </a:rPr>
              <a:t>H%</a:t>
            </a:r>
            <a:r>
              <a:rPr lang="af-ZA" dirty="0" smtClean="0"/>
              <a:t>			</a:t>
            </a:r>
            <a:r>
              <a:rPr lang="af-ZA" dirty="0" smtClean="0"/>
              <a:t>with DO </a:t>
            </a:r>
            <a:r>
              <a:rPr lang="af-ZA" dirty="0" smtClean="0"/>
              <a:t>from the </a:t>
            </a:r>
            <a:r>
              <a:rPr lang="af-ZA" dirty="0" smtClean="0"/>
              <a:t>utterance </a:t>
            </a:r>
            <a:r>
              <a:rPr lang="af-ZA" dirty="0" smtClean="0"/>
              <a:t>end</a:t>
            </a:r>
          </a:p>
          <a:p>
            <a:pPr>
              <a:buNone/>
            </a:pPr>
            <a:r>
              <a:rPr lang="af-ZA" dirty="0" smtClean="0"/>
              <a:t>	</a:t>
            </a:r>
            <a:r>
              <a:rPr lang="vi-VN" dirty="0" smtClean="0"/>
              <a:t>3PL </a:t>
            </a:r>
            <a:r>
              <a:rPr lang="vi-VN" dirty="0" smtClean="0">
                <a:solidFill>
                  <a:srgbClr val="00B050"/>
                </a:solidFill>
              </a:rPr>
              <a:t>PFV.NEG</a:t>
            </a:r>
            <a:r>
              <a:rPr lang="vi-VN" dirty="0" smtClean="0"/>
              <a:t> screw.driver-ART get-</a:t>
            </a:r>
            <a:r>
              <a:rPr lang="vi-VN" dirty="0" smtClean="0">
                <a:solidFill>
                  <a:srgbClr val="FF0000"/>
                </a:solidFill>
              </a:rPr>
              <a:t>H.BT </a:t>
            </a:r>
            <a:r>
              <a:rPr lang="en-US" dirty="0" smtClean="0"/>
              <a:t>	</a:t>
            </a:r>
            <a:endParaRPr lang="af-ZA" dirty="0" smtClean="0"/>
          </a:p>
          <a:p>
            <a:pPr>
              <a:buNone/>
            </a:pPr>
            <a:r>
              <a:rPr lang="en-US" dirty="0" smtClean="0"/>
              <a:t>	They didn't have a screw driver. </a:t>
            </a:r>
          </a:p>
          <a:p>
            <a:endParaRPr lang="fr-FR" dirty="0"/>
          </a:p>
        </p:txBody>
      </p:sp>
      <p:sp>
        <p:nvSpPr>
          <p:cNvPr id="4" name="Espace réservé du pied de page 3"/>
          <p:cNvSpPr>
            <a:spLocks noGrp="1"/>
          </p:cNvSpPr>
          <p:nvPr>
            <p:ph type="ftr" sz="quarter" idx="11"/>
          </p:nvPr>
        </p:nvSpPr>
        <p:spPr/>
        <p:txBody>
          <a:bodyPr/>
          <a:lstStyle/>
          <a:p>
            <a:r>
              <a:rPr lang="en-US" dirty="0" smtClean="0"/>
              <a:t>Restrictions on the Negation H tone</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3" end="13"/>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4" end="14"/>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f-ZA" dirty="0" smtClean="0"/>
              <a:t>II. Negation H% and the PhP boundaries</a:t>
            </a:r>
            <a:endParaRPr lang="fr-FR" dirty="0"/>
          </a:p>
        </p:txBody>
      </p:sp>
      <p:sp>
        <p:nvSpPr>
          <p:cNvPr id="3" name="Espace réservé du contenu 2"/>
          <p:cNvSpPr>
            <a:spLocks noGrp="1"/>
          </p:cNvSpPr>
          <p:nvPr>
            <p:ph sz="quarter" idx="1"/>
          </p:nvPr>
        </p:nvSpPr>
        <p:spPr>
          <a:xfrm>
            <a:off x="500034" y="1285860"/>
            <a:ext cx="8229600" cy="4937760"/>
          </a:xfrm>
        </p:spPr>
        <p:txBody>
          <a:bodyPr>
            <a:normAutofit fontScale="70000" lnSpcReduction="20000"/>
          </a:bodyPr>
          <a:lstStyle/>
          <a:p>
            <a:r>
              <a:rPr lang="en-US" dirty="0" smtClean="0"/>
              <a:t>Nominal vs. pronominal </a:t>
            </a:r>
            <a:r>
              <a:rPr lang="en-US" dirty="0" smtClean="0"/>
              <a:t>phrase in the IO position</a:t>
            </a:r>
            <a:endParaRPr lang="en-US" dirty="0" smtClean="0"/>
          </a:p>
          <a:p>
            <a:pPr lvl="1"/>
            <a:r>
              <a:rPr lang="en-US" dirty="0" smtClean="0"/>
              <a:t>An IO with a full-fledged noun projects </a:t>
            </a:r>
            <a:r>
              <a:rPr lang="en-US" dirty="0" smtClean="0"/>
              <a:t>a separate </a:t>
            </a:r>
            <a:r>
              <a:rPr lang="en-US" dirty="0" err="1" smtClean="0"/>
              <a:t>PhP</a:t>
            </a:r>
            <a:r>
              <a:rPr lang="en-US" dirty="0" smtClean="0"/>
              <a:t> in Kakabe and blocks the Negation H%</a:t>
            </a:r>
          </a:p>
          <a:p>
            <a:endParaRPr lang="en-US" dirty="0" smtClean="0"/>
          </a:p>
          <a:p>
            <a:pPr>
              <a:buNone/>
              <a:tabLst>
                <a:tab pos="633413" algn="l"/>
              </a:tabLst>
            </a:pPr>
            <a:r>
              <a:rPr lang="af-ZA" dirty="0" smtClean="0"/>
              <a:t>(10) </a:t>
            </a:r>
            <a:r>
              <a:rPr lang="af-ZA" i="1" dirty="0" smtClean="0"/>
              <a:t>	</a:t>
            </a:r>
            <a:r>
              <a:rPr lang="vi-VN" i="1" dirty="0" smtClean="0"/>
              <a:t>mà máá ké bóɲɛ̀ là </a:t>
            </a:r>
            <a:endParaRPr lang="af-ZA" i="1" dirty="0" smtClean="0"/>
          </a:p>
          <a:p>
            <a:pPr>
              <a:buNone/>
              <a:tabLst>
                <a:tab pos="633413" algn="l"/>
              </a:tabLst>
            </a:pPr>
            <a:r>
              <a:rPr lang="af-ZA" dirty="0" smtClean="0"/>
              <a:t>		</a:t>
            </a:r>
            <a:r>
              <a:rPr lang="vi-VN" dirty="0" smtClean="0"/>
              <a:t>mà </a:t>
            </a:r>
            <a:r>
              <a:rPr lang="vi-VN" dirty="0" smtClean="0">
                <a:solidFill>
                  <a:srgbClr val="00B050"/>
                </a:solidFill>
              </a:rPr>
              <a:t>máa</a:t>
            </a:r>
            <a:r>
              <a:rPr lang="vi-VN" dirty="0" smtClean="0"/>
              <a:t> ké </a:t>
            </a:r>
            <a:r>
              <a:rPr lang="vi-VN" dirty="0" smtClean="0">
                <a:solidFill>
                  <a:srgbClr val="0070C0"/>
                </a:solidFill>
              </a:rPr>
              <a:t>bón-È </a:t>
            </a:r>
            <a:r>
              <a:rPr lang="vi-VN" dirty="0" smtClean="0"/>
              <a:t>la</a:t>
            </a:r>
            <a:r>
              <a:rPr lang="en-US" dirty="0" smtClean="0">
                <a:solidFill>
                  <a:srgbClr val="0070C0"/>
                </a:solidFill>
              </a:rPr>
              <a:t>-L%</a:t>
            </a:r>
            <a:endParaRPr lang="af-ZA" dirty="0" smtClean="0">
              <a:solidFill>
                <a:srgbClr val="0070C0"/>
              </a:solidFill>
            </a:endParaRPr>
          </a:p>
          <a:p>
            <a:pPr>
              <a:buNone/>
              <a:tabLst>
                <a:tab pos="633413" algn="l"/>
              </a:tabLst>
            </a:pPr>
            <a:r>
              <a:rPr lang="af-ZA" dirty="0" smtClean="0"/>
              <a:t>		</a:t>
            </a:r>
            <a:r>
              <a:rPr lang="vi-VN" dirty="0" smtClean="0"/>
              <a:t>1PL PFV.NEG arrive house-ART OBL</a:t>
            </a:r>
            <a:r>
              <a:rPr lang="en-US" dirty="0" smtClean="0"/>
              <a:t>-L.BT</a:t>
            </a:r>
            <a:endParaRPr lang="af-ZA" dirty="0" smtClean="0"/>
          </a:p>
          <a:p>
            <a:pPr>
              <a:buNone/>
              <a:tabLst>
                <a:tab pos="633413" algn="l"/>
              </a:tabLst>
            </a:pPr>
            <a:r>
              <a:rPr lang="af-ZA" dirty="0" smtClean="0"/>
              <a:t>		We didn’t arrive </a:t>
            </a:r>
            <a:r>
              <a:rPr lang="af-ZA" dirty="0" smtClean="0"/>
              <a:t>home.</a:t>
            </a:r>
            <a:endParaRPr lang="af-ZA" dirty="0" smtClean="0"/>
          </a:p>
          <a:p>
            <a:pPr>
              <a:buNone/>
            </a:pPr>
            <a:endParaRPr lang="af-ZA" dirty="0" smtClean="0"/>
          </a:p>
          <a:p>
            <a:pPr lvl="1"/>
            <a:r>
              <a:rPr lang="en-US" dirty="0" smtClean="0"/>
              <a:t>cf. : If  </a:t>
            </a:r>
            <a:r>
              <a:rPr lang="en-US" dirty="0" smtClean="0"/>
              <a:t>IO is </a:t>
            </a:r>
            <a:r>
              <a:rPr lang="en-US" dirty="0" smtClean="0">
                <a:solidFill>
                  <a:srgbClr val="0070C0"/>
                </a:solidFill>
              </a:rPr>
              <a:t>pronominal </a:t>
            </a:r>
            <a:r>
              <a:rPr lang="en-US" dirty="0" smtClean="0"/>
              <a:t>and the negative marker is not separated from the end of IP by any </a:t>
            </a:r>
            <a:r>
              <a:rPr lang="en-US" dirty="0" err="1" smtClean="0"/>
              <a:t>PhP</a:t>
            </a:r>
            <a:r>
              <a:rPr lang="en-US" dirty="0" smtClean="0"/>
              <a:t> boundary the utterance terminates with the Negation H%:</a:t>
            </a:r>
          </a:p>
          <a:p>
            <a:endParaRPr lang="en-US" dirty="0" smtClean="0"/>
          </a:p>
          <a:p>
            <a:pPr>
              <a:buNone/>
              <a:tabLst>
                <a:tab pos="530225" algn="l"/>
              </a:tabLst>
            </a:pPr>
            <a:r>
              <a:rPr lang="af-ZA" dirty="0" smtClean="0"/>
              <a:t>(11)</a:t>
            </a:r>
            <a:r>
              <a:rPr lang="af-ZA" i="1" dirty="0" smtClean="0"/>
              <a:t>	</a:t>
            </a:r>
            <a:r>
              <a:rPr lang="vi-VN" i="1" dirty="0" smtClean="0"/>
              <a:t>ǎndè máá kílán wò lá </a:t>
            </a:r>
            <a:endParaRPr lang="af-ZA" i="1" dirty="0" smtClean="0"/>
          </a:p>
          <a:p>
            <a:pPr>
              <a:buNone/>
              <a:tabLst>
                <a:tab pos="530225" algn="l"/>
              </a:tabLst>
            </a:pPr>
            <a:r>
              <a:rPr lang="af-ZA" i="1" dirty="0" smtClean="0"/>
              <a:t>		</a:t>
            </a:r>
            <a:r>
              <a:rPr lang="vi-VN" i="1" dirty="0" smtClean="0"/>
              <a:t>ǎndè</a:t>
            </a:r>
            <a:r>
              <a:rPr lang="vi-VN" dirty="0" smtClean="0"/>
              <a:t> </a:t>
            </a:r>
            <a:r>
              <a:rPr lang="vi-VN" dirty="0" smtClean="0">
                <a:solidFill>
                  <a:srgbClr val="00B050"/>
                </a:solidFill>
              </a:rPr>
              <a:t>máa</a:t>
            </a:r>
            <a:r>
              <a:rPr lang="vi-VN" dirty="0" smtClean="0"/>
              <a:t> kílan </a:t>
            </a:r>
            <a:r>
              <a:rPr lang="vi-VN" dirty="0" smtClean="0">
                <a:solidFill>
                  <a:srgbClr val="0070C0"/>
                </a:solidFill>
              </a:rPr>
              <a:t>wò </a:t>
            </a:r>
            <a:r>
              <a:rPr lang="vi-VN" dirty="0" smtClean="0"/>
              <a:t>la-</a:t>
            </a:r>
            <a:r>
              <a:rPr lang="vi-VN" dirty="0" smtClean="0">
                <a:solidFill>
                  <a:srgbClr val="FF0000"/>
                </a:solidFill>
              </a:rPr>
              <a:t>H% </a:t>
            </a:r>
            <a:endParaRPr lang="af-ZA" dirty="0" smtClean="0">
              <a:solidFill>
                <a:srgbClr val="FF0000"/>
              </a:solidFill>
            </a:endParaRPr>
          </a:p>
          <a:p>
            <a:pPr>
              <a:buNone/>
              <a:tabLst>
                <a:tab pos="530225" algn="l"/>
              </a:tabLst>
            </a:pPr>
            <a:r>
              <a:rPr lang="af-ZA" dirty="0" smtClean="0"/>
              <a:t>		</a:t>
            </a:r>
            <a:r>
              <a:rPr lang="vi-VN" dirty="0" smtClean="0"/>
              <a:t>3PL</a:t>
            </a:r>
            <a:r>
              <a:rPr lang="en-US" dirty="0" smtClean="0"/>
              <a:t>.LG</a:t>
            </a:r>
            <a:r>
              <a:rPr lang="vi-VN" dirty="0" smtClean="0"/>
              <a:t> PFV.NEG be.afraid that OBL-H.BT</a:t>
            </a:r>
            <a:endParaRPr lang="af-ZA" dirty="0" smtClean="0"/>
          </a:p>
          <a:p>
            <a:pPr>
              <a:buNone/>
              <a:tabLst>
                <a:tab pos="530225" algn="l"/>
              </a:tabLst>
            </a:pPr>
            <a:r>
              <a:rPr lang="en-US" dirty="0" smtClean="0"/>
              <a:t>		They are not afraid of </a:t>
            </a:r>
            <a:r>
              <a:rPr lang="en-US" dirty="0" smtClean="0"/>
              <a:t>it.</a:t>
            </a:r>
            <a:endParaRPr lang="fr-FR" dirty="0"/>
          </a:p>
        </p:txBody>
      </p:sp>
      <p:sp>
        <p:nvSpPr>
          <p:cNvPr id="4" name="Espace réservé du pied de page 3"/>
          <p:cNvSpPr>
            <a:spLocks noGrp="1"/>
          </p:cNvSpPr>
          <p:nvPr>
            <p:ph type="ftr" sz="quarter" idx="11"/>
          </p:nvPr>
        </p:nvSpPr>
        <p:spPr/>
        <p:txBody>
          <a:bodyPr/>
          <a:lstStyle/>
          <a:p>
            <a:r>
              <a:rPr lang="en-US" dirty="0" smtClean="0"/>
              <a:t>Restrictions on the Negation H tone</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f-ZA" dirty="0" smtClean="0"/>
              <a:t>II. Negation H% and the PhP boundaries</a:t>
            </a:r>
            <a:endParaRPr lang="fr-FR" dirty="0"/>
          </a:p>
        </p:txBody>
      </p:sp>
      <p:sp>
        <p:nvSpPr>
          <p:cNvPr id="3" name="Espace réservé du contenu 2"/>
          <p:cNvSpPr>
            <a:spLocks noGrp="1"/>
          </p:cNvSpPr>
          <p:nvPr>
            <p:ph sz="quarter" idx="1"/>
          </p:nvPr>
        </p:nvSpPr>
        <p:spPr/>
        <p:txBody>
          <a:bodyPr>
            <a:normAutofit fontScale="85000" lnSpcReduction="20000"/>
          </a:bodyPr>
          <a:lstStyle/>
          <a:p>
            <a:r>
              <a:rPr lang="en-US" dirty="0" smtClean="0"/>
              <a:t>In a non-verbal utterance with a negative copula immediately followed by a postpositional phrase, the negation H% is present both if the postpositional phrase is pronominal and when it contains a full-fledged NP </a:t>
            </a:r>
            <a:endParaRPr lang="en-US" dirty="0" smtClean="0"/>
          </a:p>
          <a:p>
            <a:r>
              <a:rPr lang="en-US" dirty="0" smtClean="0"/>
              <a:t>In the absence of a verb, the negative copula forms one </a:t>
            </a:r>
            <a:r>
              <a:rPr lang="en-US" dirty="0" err="1" smtClean="0"/>
              <a:t>PhP</a:t>
            </a:r>
            <a:r>
              <a:rPr lang="en-US" dirty="0" smtClean="0"/>
              <a:t> with the following NP (the same as NEG aux. + DO + v)</a:t>
            </a:r>
            <a:endParaRPr lang="en-US" dirty="0" smtClean="0"/>
          </a:p>
          <a:p>
            <a:endParaRPr lang="en-US" dirty="0" smtClean="0"/>
          </a:p>
          <a:p>
            <a:pPr>
              <a:buNone/>
              <a:tabLst>
                <a:tab pos="633413" algn="l"/>
              </a:tabLst>
            </a:pPr>
            <a:r>
              <a:rPr lang="af-ZA" sz="2100" dirty="0" smtClean="0"/>
              <a:t>(12)</a:t>
            </a:r>
            <a:r>
              <a:rPr lang="af-ZA" sz="2100" i="1" dirty="0" smtClean="0"/>
              <a:t>	</a:t>
            </a:r>
            <a:r>
              <a:rPr lang="vi-VN" sz="2100" i="1" dirty="0" smtClean="0"/>
              <a:t>kɔ́ntɔ́rɔ́l béláà tɔ́ </a:t>
            </a:r>
            <a:r>
              <a:rPr lang="af-ZA" sz="2100" i="1" dirty="0" smtClean="0"/>
              <a:t>	</a:t>
            </a:r>
            <a:r>
              <a:rPr lang="af-ZA" sz="2100" dirty="0" smtClean="0"/>
              <a:t>	</a:t>
            </a:r>
            <a:r>
              <a:rPr lang="af-ZA" sz="2100" dirty="0" smtClean="0">
                <a:solidFill>
                  <a:srgbClr val="0070C0"/>
                </a:solidFill>
              </a:rPr>
              <a:t>pronominal</a:t>
            </a:r>
            <a:r>
              <a:rPr lang="af-ZA" sz="2100" dirty="0" smtClean="0"/>
              <a:t> postpositional phrase</a:t>
            </a:r>
          </a:p>
          <a:p>
            <a:pPr>
              <a:buNone/>
              <a:tabLst>
                <a:tab pos="633413" algn="l"/>
              </a:tabLst>
            </a:pPr>
            <a:r>
              <a:rPr lang="af-ZA" sz="2100" dirty="0" smtClean="0"/>
              <a:t>		</a:t>
            </a:r>
            <a:r>
              <a:rPr lang="vi-VN" sz="2100" dirty="0" smtClean="0"/>
              <a:t>kóntorol </a:t>
            </a:r>
            <a:r>
              <a:rPr lang="vi-VN" sz="2100" dirty="0" smtClean="0">
                <a:solidFill>
                  <a:srgbClr val="00B050"/>
                </a:solidFill>
              </a:rPr>
              <a:t>béle</a:t>
            </a:r>
            <a:r>
              <a:rPr lang="vi-VN" sz="2100" dirty="0" smtClean="0"/>
              <a:t> </a:t>
            </a:r>
            <a:r>
              <a:rPr lang="vi-VN" sz="2100" dirty="0" smtClean="0">
                <a:solidFill>
                  <a:srgbClr val="0070C0"/>
                </a:solidFill>
              </a:rPr>
              <a:t>à</a:t>
            </a:r>
            <a:r>
              <a:rPr lang="vi-VN" sz="2100" dirty="0" smtClean="0"/>
              <a:t> </a:t>
            </a:r>
            <a:r>
              <a:rPr lang="vi-VN" sz="2100" dirty="0" smtClean="0">
                <a:solidFill>
                  <a:srgbClr val="0070C0"/>
                </a:solidFill>
              </a:rPr>
              <a:t>tɔ</a:t>
            </a:r>
            <a:r>
              <a:rPr lang="vi-VN" sz="2100" dirty="0" smtClean="0"/>
              <a:t>-</a:t>
            </a:r>
            <a:r>
              <a:rPr lang="vi-VN" sz="2100" dirty="0" smtClean="0">
                <a:solidFill>
                  <a:srgbClr val="FF0000"/>
                </a:solidFill>
              </a:rPr>
              <a:t>H% </a:t>
            </a:r>
            <a:endParaRPr lang="af-ZA" sz="2100" dirty="0" smtClean="0">
              <a:solidFill>
                <a:srgbClr val="FF0000"/>
              </a:solidFill>
            </a:endParaRPr>
          </a:p>
          <a:p>
            <a:pPr>
              <a:buNone/>
              <a:tabLst>
                <a:tab pos="633413" algn="l"/>
              </a:tabLst>
            </a:pPr>
            <a:r>
              <a:rPr lang="af-ZA" sz="2100" dirty="0" smtClean="0"/>
              <a:t>		</a:t>
            </a:r>
            <a:r>
              <a:rPr lang="vi-VN" sz="2100" dirty="0" smtClean="0"/>
              <a:t>control be.NEG 3SG on-H.BT </a:t>
            </a:r>
            <a:endParaRPr lang="af-ZA" sz="2100" dirty="0" smtClean="0"/>
          </a:p>
          <a:p>
            <a:pPr>
              <a:buNone/>
              <a:tabLst>
                <a:tab pos="633413" algn="l"/>
              </a:tabLst>
            </a:pPr>
            <a:r>
              <a:rPr lang="en-US" sz="2100" dirty="0" smtClean="0"/>
              <a:t>		There's no way to control it. </a:t>
            </a:r>
          </a:p>
          <a:p>
            <a:pPr>
              <a:buNone/>
            </a:pPr>
            <a:endParaRPr lang="en-US" sz="2100" dirty="0" smtClean="0"/>
          </a:p>
          <a:p>
            <a:pPr>
              <a:buNone/>
              <a:tabLst>
                <a:tab pos="633413" algn="l"/>
              </a:tabLst>
            </a:pPr>
            <a:r>
              <a:rPr lang="af-ZA" sz="2100" dirty="0" smtClean="0"/>
              <a:t>(13)</a:t>
            </a:r>
            <a:r>
              <a:rPr lang="af-ZA" sz="2100" i="1" dirty="0" smtClean="0"/>
              <a:t>	</a:t>
            </a:r>
            <a:r>
              <a:rPr lang="vi-VN" sz="2100" i="1" dirty="0" smtClean="0"/>
              <a:t>tɔ́ɔ́rɔ́ bélé wò wáttòè tɔ́ </a:t>
            </a:r>
            <a:r>
              <a:rPr lang="af-ZA" sz="2100" i="1" dirty="0" smtClean="0"/>
              <a:t>  </a:t>
            </a:r>
            <a:r>
              <a:rPr lang="af-ZA" sz="2100" dirty="0" smtClean="0"/>
              <a:t>		</a:t>
            </a:r>
            <a:r>
              <a:rPr lang="af-ZA" sz="2100" dirty="0" smtClean="0">
                <a:solidFill>
                  <a:srgbClr val="0070C0"/>
                </a:solidFill>
              </a:rPr>
              <a:t>nominal </a:t>
            </a:r>
            <a:r>
              <a:rPr lang="af-ZA" sz="2100" dirty="0" smtClean="0"/>
              <a:t>postpositional phrase</a:t>
            </a:r>
          </a:p>
          <a:p>
            <a:pPr>
              <a:buNone/>
              <a:tabLst>
                <a:tab pos="633413" algn="l"/>
              </a:tabLst>
            </a:pPr>
            <a:r>
              <a:rPr lang="af-ZA" sz="2100" dirty="0" smtClean="0"/>
              <a:t>		</a:t>
            </a:r>
            <a:r>
              <a:rPr lang="vi-VN" sz="2100" dirty="0" smtClean="0"/>
              <a:t>tɔ́ɔrɔ </a:t>
            </a:r>
            <a:r>
              <a:rPr lang="vi-VN" sz="2100" dirty="0" smtClean="0">
                <a:solidFill>
                  <a:srgbClr val="00B050"/>
                </a:solidFill>
              </a:rPr>
              <a:t>béle </a:t>
            </a:r>
            <a:r>
              <a:rPr lang="vi-VN" sz="2100" dirty="0" smtClean="0">
                <a:solidFill>
                  <a:srgbClr val="0070C0"/>
                </a:solidFill>
              </a:rPr>
              <a:t>wò wáttu-È tɔ</a:t>
            </a:r>
            <a:r>
              <a:rPr lang="vi-VN" sz="2100" dirty="0" smtClean="0"/>
              <a:t>-</a:t>
            </a:r>
            <a:r>
              <a:rPr lang="vi-VN" sz="2100" dirty="0" smtClean="0">
                <a:solidFill>
                  <a:srgbClr val="FF0000"/>
                </a:solidFill>
              </a:rPr>
              <a:t>H% </a:t>
            </a:r>
            <a:endParaRPr lang="af-ZA" sz="2100" dirty="0" smtClean="0">
              <a:solidFill>
                <a:srgbClr val="FF0000"/>
              </a:solidFill>
            </a:endParaRPr>
          </a:p>
          <a:p>
            <a:pPr>
              <a:buNone/>
              <a:tabLst>
                <a:tab pos="633413" algn="l"/>
              </a:tabLst>
            </a:pPr>
            <a:r>
              <a:rPr lang="af-ZA" sz="2100" dirty="0" smtClean="0"/>
              <a:t>		</a:t>
            </a:r>
            <a:r>
              <a:rPr lang="vi-VN" sz="2100" dirty="0" smtClean="0"/>
              <a:t>suffering be.NEG that time-ART in-H.BT </a:t>
            </a:r>
            <a:endParaRPr lang="af-ZA" sz="2100" dirty="0" smtClean="0"/>
          </a:p>
          <a:p>
            <a:pPr>
              <a:buNone/>
              <a:tabLst>
                <a:tab pos="633413" algn="l"/>
              </a:tabLst>
            </a:pPr>
            <a:r>
              <a:rPr lang="en-US" sz="2100" dirty="0" smtClean="0"/>
              <a:t>		There was no suffering in that time. </a:t>
            </a:r>
            <a:endParaRPr lang="fr-FR" sz="2100" dirty="0"/>
          </a:p>
        </p:txBody>
      </p:sp>
      <p:sp>
        <p:nvSpPr>
          <p:cNvPr id="4" name="Espace réservé du pied de page 3"/>
          <p:cNvSpPr>
            <a:spLocks noGrp="1"/>
          </p:cNvSpPr>
          <p:nvPr>
            <p:ph type="ftr" sz="quarter" idx="11"/>
          </p:nvPr>
        </p:nvSpPr>
        <p:spPr/>
        <p:txBody>
          <a:bodyPr/>
          <a:lstStyle/>
          <a:p>
            <a:r>
              <a:rPr lang="en-US" dirty="0" smtClean="0"/>
              <a:t>Restrictions on the Negation H tone</a:t>
            </a:r>
            <a:endParaRPr lang="fr-F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af-ZA" dirty="0" smtClean="0"/>
              <a:t>III. </a:t>
            </a:r>
            <a:r>
              <a:rPr lang="en-US" dirty="0" smtClean="0"/>
              <a:t>Negation H% </a:t>
            </a:r>
            <a:r>
              <a:rPr lang="en-US" dirty="0" smtClean="0"/>
              <a:t>and </a:t>
            </a:r>
            <a:r>
              <a:rPr lang="en-US" dirty="0" smtClean="0"/>
              <a:t>lexemes hosting ↑H</a:t>
            </a:r>
            <a:endParaRPr lang="fr-FR" dirty="0"/>
          </a:p>
        </p:txBody>
      </p:sp>
      <p:sp>
        <p:nvSpPr>
          <p:cNvPr id="3" name="Espace réservé du contenu 2"/>
          <p:cNvSpPr>
            <a:spLocks noGrp="1"/>
          </p:cNvSpPr>
          <p:nvPr>
            <p:ph sz="quarter" idx="1"/>
          </p:nvPr>
        </p:nvSpPr>
        <p:spPr/>
        <p:txBody>
          <a:bodyPr>
            <a:normAutofit fontScale="77500" lnSpcReduction="20000"/>
          </a:bodyPr>
          <a:lstStyle/>
          <a:p>
            <a:r>
              <a:rPr lang="en-US" dirty="0" smtClean="0"/>
              <a:t>Kakabe has a class of lexemes that </a:t>
            </a:r>
            <a:r>
              <a:rPr lang="en-US" dirty="0" smtClean="0"/>
              <a:t>contain an inherent </a:t>
            </a:r>
            <a:r>
              <a:rPr lang="en-US" dirty="0" smtClean="0"/>
              <a:t>assertion focus and host ↑H (register raising applied to the lexical H of the lexeme):</a:t>
            </a:r>
          </a:p>
          <a:p>
            <a:pPr lvl="1"/>
            <a:r>
              <a:rPr lang="en-US" dirty="0" smtClean="0"/>
              <a:t>polarity items, universal quantifier, the emphatic particles, e.g. </a:t>
            </a:r>
            <a:r>
              <a:rPr lang="en-US" i="1" dirty="0" smtClean="0"/>
              <a:t>↑</a:t>
            </a:r>
            <a:r>
              <a:rPr lang="en-US" i="1" dirty="0" err="1" smtClean="0"/>
              <a:t>fo</a:t>
            </a:r>
            <a:r>
              <a:rPr lang="en-US" i="1" dirty="0" smtClean="0"/>
              <a:t>́ ~ </a:t>
            </a:r>
            <a:r>
              <a:rPr lang="en-US" i="1" dirty="0" err="1" smtClean="0"/>
              <a:t>fo</a:t>
            </a:r>
            <a:r>
              <a:rPr lang="en-US" i="1" dirty="0" smtClean="0"/>
              <a:t>́ </a:t>
            </a:r>
            <a:r>
              <a:rPr lang="en-US" dirty="0" smtClean="0"/>
              <a:t>`every';</a:t>
            </a:r>
            <a:r>
              <a:rPr lang="en-US" i="1" dirty="0" smtClean="0"/>
              <a:t> ↑</a:t>
            </a:r>
            <a:r>
              <a:rPr lang="en-US" i="1" dirty="0" err="1" smtClean="0"/>
              <a:t>wo</a:t>
            </a:r>
            <a:r>
              <a:rPr lang="en-US" i="1" dirty="0" smtClean="0"/>
              <a:t>́ ~ </a:t>
            </a:r>
            <a:r>
              <a:rPr lang="en-US" i="1" dirty="0" err="1" smtClean="0"/>
              <a:t>wo</a:t>
            </a:r>
            <a:r>
              <a:rPr lang="en-US" i="1" dirty="0" smtClean="0"/>
              <a:t>́ </a:t>
            </a:r>
            <a:r>
              <a:rPr lang="en-US" dirty="0" smtClean="0"/>
              <a:t>`any';</a:t>
            </a:r>
            <a:r>
              <a:rPr lang="en-US" i="1" dirty="0" smtClean="0"/>
              <a:t> ↑</a:t>
            </a:r>
            <a:r>
              <a:rPr lang="en-US" i="1" dirty="0" err="1" smtClean="0"/>
              <a:t>kóobèn</a:t>
            </a:r>
            <a:r>
              <a:rPr lang="en-US" i="1" dirty="0" smtClean="0"/>
              <a:t> `indeed, a lot', </a:t>
            </a:r>
            <a:r>
              <a:rPr lang="en-US" dirty="0" smtClean="0"/>
              <a:t>etc.</a:t>
            </a:r>
          </a:p>
          <a:p>
            <a:r>
              <a:rPr lang="en-US" dirty="0" smtClean="0"/>
              <a:t>W</a:t>
            </a:r>
            <a:r>
              <a:rPr lang="en-US" dirty="0" smtClean="0"/>
              <a:t>hen </a:t>
            </a:r>
            <a:r>
              <a:rPr lang="en-US" dirty="0" smtClean="0"/>
              <a:t>the utterance with a sentential negation contains </a:t>
            </a:r>
            <a:r>
              <a:rPr lang="en-US" dirty="0" smtClean="0"/>
              <a:t>an inherent assertion focus </a:t>
            </a:r>
            <a:r>
              <a:rPr lang="en-US" dirty="0" smtClean="0"/>
              <a:t>lexeme, </a:t>
            </a:r>
            <a:r>
              <a:rPr lang="en-US" dirty="0" smtClean="0"/>
              <a:t>N</a:t>
            </a:r>
            <a:r>
              <a:rPr lang="en-US" dirty="0" smtClean="0"/>
              <a:t>egation H</a:t>
            </a:r>
            <a:r>
              <a:rPr lang="en-US" dirty="0" smtClean="0"/>
              <a:t>% is </a:t>
            </a:r>
            <a:r>
              <a:rPr lang="en-US" dirty="0" smtClean="0"/>
              <a:t>blocked.</a:t>
            </a:r>
            <a:endParaRPr lang="en-US" dirty="0" smtClean="0"/>
          </a:p>
          <a:p>
            <a:endParaRPr lang="en-US" dirty="0" smtClean="0"/>
          </a:p>
          <a:p>
            <a:pPr marL="457200" indent="-457200" defTabSz="354013">
              <a:buNone/>
              <a:tabLst>
                <a:tab pos="722313" algn="l"/>
                <a:tab pos="4129088" algn="l"/>
              </a:tabLst>
            </a:pPr>
            <a:r>
              <a:rPr lang="en-US" sz="2300" dirty="0" smtClean="0"/>
              <a:t>(14) a.</a:t>
            </a:r>
            <a:r>
              <a:rPr lang="en-US" sz="2300" i="1" dirty="0" smtClean="0"/>
              <a:t>	</a:t>
            </a:r>
            <a:r>
              <a:rPr lang="vi-VN" sz="2300" i="1" dirty="0" smtClean="0"/>
              <a:t>à </a:t>
            </a:r>
            <a:r>
              <a:rPr lang="af-ZA" sz="2300" i="1" dirty="0" smtClean="0"/>
              <a:t>máá</a:t>
            </a:r>
            <a:r>
              <a:rPr lang="vi-VN" sz="2300" i="1" dirty="0" smtClean="0"/>
              <a:t> ↑fɛ́nfɛ̀n mà</a:t>
            </a:r>
            <a:r>
              <a:rPr lang="en-US" sz="2300" i="1" dirty="0" smtClean="0"/>
              <a:t> </a:t>
            </a:r>
            <a:r>
              <a:rPr lang="en-US" sz="2300" dirty="0" smtClean="0"/>
              <a:t>		</a:t>
            </a:r>
            <a:r>
              <a:rPr lang="vi-VN" sz="2300" dirty="0" smtClean="0"/>
              <a:t> </a:t>
            </a:r>
            <a:r>
              <a:rPr lang="af-ZA" sz="2300" dirty="0" smtClean="0"/>
              <a:t>b.  </a:t>
            </a:r>
            <a:r>
              <a:rPr lang="vi-VN" sz="2300" i="1" dirty="0" smtClean="0"/>
              <a:t>à </a:t>
            </a:r>
            <a:r>
              <a:rPr lang="af-ZA" sz="2300" i="1" dirty="0" smtClean="0"/>
              <a:t>máá</a:t>
            </a:r>
            <a:r>
              <a:rPr lang="vi-VN" sz="2300" i="1" dirty="0" smtClean="0"/>
              <a:t> </a:t>
            </a:r>
            <a:r>
              <a:rPr lang="af-ZA" sz="2300" i="1" dirty="0" smtClean="0"/>
              <a:t>wò má </a:t>
            </a:r>
            <a:r>
              <a:rPr lang="en-US" sz="2300" i="1" dirty="0" smtClean="0"/>
              <a:t> </a:t>
            </a:r>
          </a:p>
          <a:p>
            <a:pPr defTabSz="354013">
              <a:buNone/>
              <a:tabLst>
                <a:tab pos="722313" algn="l"/>
                <a:tab pos="4129088" algn="l"/>
              </a:tabLst>
            </a:pPr>
            <a:r>
              <a:rPr lang="en-US" sz="2300" dirty="0" smtClean="0"/>
              <a:t>		</a:t>
            </a:r>
            <a:r>
              <a:rPr lang="vi-VN" sz="2300" dirty="0" smtClean="0"/>
              <a:t>à </a:t>
            </a:r>
            <a:r>
              <a:rPr lang="af-ZA" sz="2300" dirty="0" smtClean="0">
                <a:solidFill>
                  <a:srgbClr val="00B050"/>
                </a:solidFill>
              </a:rPr>
              <a:t>máa</a:t>
            </a:r>
            <a:r>
              <a:rPr lang="vi-VN" sz="2300" dirty="0" smtClean="0"/>
              <a:t> </a:t>
            </a:r>
            <a:r>
              <a:rPr lang="vi-VN" sz="2300" dirty="0" smtClean="0">
                <a:solidFill>
                  <a:srgbClr val="FF0000"/>
                </a:solidFill>
              </a:rPr>
              <a:t>↑fɛ́nfɛ̀n </a:t>
            </a:r>
            <a:r>
              <a:rPr lang="vi-VN" sz="2300" dirty="0" smtClean="0"/>
              <a:t>má </a:t>
            </a:r>
            <a:r>
              <a:rPr lang="af-ZA" sz="2300" dirty="0" smtClean="0"/>
              <a:t>			</a:t>
            </a:r>
            <a:r>
              <a:rPr lang="vi-VN" sz="2300" dirty="0" smtClean="0"/>
              <a:t>à </a:t>
            </a:r>
            <a:r>
              <a:rPr lang="af-ZA" sz="2300" dirty="0" smtClean="0">
                <a:solidFill>
                  <a:srgbClr val="00B050"/>
                </a:solidFill>
              </a:rPr>
              <a:t>máa</a:t>
            </a:r>
            <a:r>
              <a:rPr lang="vi-VN" sz="2300" dirty="0" smtClean="0"/>
              <a:t> </a:t>
            </a:r>
            <a:r>
              <a:rPr lang="af-ZA" sz="2300" dirty="0" smtClean="0"/>
              <a:t>wò </a:t>
            </a:r>
            <a:r>
              <a:rPr lang="vi-VN" sz="2300" dirty="0" smtClean="0"/>
              <a:t>má</a:t>
            </a:r>
            <a:r>
              <a:rPr lang="fr-FR" sz="2300" dirty="0" smtClean="0">
                <a:solidFill>
                  <a:srgbClr val="FF0000"/>
                </a:solidFill>
              </a:rPr>
              <a:t>-H%</a:t>
            </a:r>
            <a:r>
              <a:rPr lang="vi-VN" sz="2300" dirty="0" smtClean="0"/>
              <a:t> </a:t>
            </a:r>
            <a:r>
              <a:rPr lang="af-ZA" sz="2300" dirty="0" smtClean="0"/>
              <a:t>	</a:t>
            </a:r>
            <a:endParaRPr lang="en-US" sz="2300" dirty="0" smtClean="0"/>
          </a:p>
          <a:p>
            <a:pPr defTabSz="354013">
              <a:buNone/>
              <a:tabLst>
                <a:tab pos="722313" algn="l"/>
                <a:tab pos="4129088" algn="l"/>
              </a:tabLst>
            </a:pPr>
            <a:r>
              <a:rPr lang="fr-FR" sz="2300" dirty="0" smtClean="0"/>
              <a:t>		3SG PFV.NEG do			 3SG PFV.NEG </a:t>
            </a:r>
            <a:r>
              <a:rPr lang="fr-FR" sz="2300" dirty="0" err="1" smtClean="0"/>
              <a:t>that</a:t>
            </a:r>
            <a:r>
              <a:rPr lang="fr-FR" sz="2300" dirty="0" smtClean="0"/>
              <a:t> do</a:t>
            </a:r>
            <a:endParaRPr lang="fr-FR" sz="2300" dirty="0" smtClean="0">
              <a:solidFill>
                <a:srgbClr val="FF0000"/>
              </a:solidFill>
            </a:endParaRPr>
          </a:p>
          <a:p>
            <a:pPr defTabSz="354013">
              <a:buNone/>
              <a:tabLst>
                <a:tab pos="722313" algn="l"/>
                <a:tab pos="4129088" algn="l"/>
              </a:tabLst>
            </a:pPr>
            <a:r>
              <a:rPr lang="fr-FR" sz="2300" dirty="0" smtClean="0"/>
              <a:t>		He </a:t>
            </a:r>
            <a:r>
              <a:rPr lang="fr-FR" sz="2300" dirty="0" err="1" smtClean="0"/>
              <a:t>didn’t</a:t>
            </a:r>
            <a:r>
              <a:rPr lang="fr-FR" sz="2300" dirty="0" smtClean="0"/>
              <a:t> do </a:t>
            </a:r>
            <a:r>
              <a:rPr lang="fr-FR" sz="2300" dirty="0" err="1" smtClean="0"/>
              <a:t>anything</a:t>
            </a:r>
            <a:r>
              <a:rPr lang="fr-FR" sz="2300" dirty="0" smtClean="0"/>
              <a:t>.			 He </a:t>
            </a:r>
            <a:r>
              <a:rPr lang="fr-FR" sz="2300" dirty="0" err="1" smtClean="0"/>
              <a:t>didn’t</a:t>
            </a:r>
            <a:r>
              <a:rPr lang="fr-FR" sz="2300" dirty="0" smtClean="0"/>
              <a:t> do </a:t>
            </a:r>
            <a:r>
              <a:rPr lang="fr-FR" sz="2300" dirty="0" err="1" smtClean="0"/>
              <a:t>that</a:t>
            </a:r>
            <a:r>
              <a:rPr lang="fr-FR" sz="2300" dirty="0" smtClean="0"/>
              <a:t>.</a:t>
            </a:r>
          </a:p>
          <a:p>
            <a:pPr defTabSz="354013">
              <a:buNone/>
              <a:tabLst>
                <a:tab pos="722313" algn="l"/>
              </a:tabLst>
            </a:pPr>
            <a:endParaRPr lang="en-US" sz="2300" dirty="0" smtClean="0"/>
          </a:p>
          <a:p>
            <a:pPr marL="457200" indent="-457200" defTabSz="354013">
              <a:buNone/>
              <a:tabLst>
                <a:tab pos="722313" algn="l"/>
              </a:tabLst>
            </a:pPr>
            <a:r>
              <a:rPr lang="en-US" sz="2300" dirty="0" smtClean="0"/>
              <a:t>(15)	a.	</a:t>
            </a:r>
            <a:r>
              <a:rPr lang="af-ZA" sz="2300" i="1" dirty="0" smtClean="0"/>
              <a:t>dóódò máa nǎ</a:t>
            </a:r>
            <a:r>
              <a:rPr lang="af-ZA" sz="2300" dirty="0" smtClean="0"/>
              <a:t>						b.	à máá nàá		</a:t>
            </a:r>
          </a:p>
          <a:p>
            <a:pPr marL="457200" indent="-457200" defTabSz="354013">
              <a:buNone/>
              <a:tabLst>
                <a:tab pos="722313" algn="l"/>
              </a:tabLst>
            </a:pPr>
            <a:r>
              <a:rPr lang="af-ZA" sz="2300" dirty="0" smtClean="0"/>
              <a:t>		</a:t>
            </a:r>
            <a:r>
              <a:rPr lang="vi-VN" sz="2300" dirty="0" smtClean="0">
                <a:solidFill>
                  <a:srgbClr val="FF0000"/>
                </a:solidFill>
              </a:rPr>
              <a:t>↑</a:t>
            </a:r>
            <a:r>
              <a:rPr lang="af-ZA" sz="2300" dirty="0" smtClean="0">
                <a:solidFill>
                  <a:srgbClr val="FF0000"/>
                </a:solidFill>
              </a:rPr>
              <a:t>dóodò</a:t>
            </a:r>
            <a:r>
              <a:rPr lang="af-ZA" sz="2300" dirty="0" smtClean="0"/>
              <a:t> </a:t>
            </a:r>
            <a:r>
              <a:rPr lang="af-ZA" sz="2300" dirty="0" smtClean="0">
                <a:solidFill>
                  <a:srgbClr val="00B050"/>
                </a:solidFill>
              </a:rPr>
              <a:t>máa</a:t>
            </a:r>
            <a:r>
              <a:rPr lang="af-ZA" sz="2300" dirty="0" smtClean="0"/>
              <a:t> nà-H% 						à </a:t>
            </a:r>
            <a:r>
              <a:rPr lang="af-ZA" sz="2300" dirty="0" smtClean="0">
                <a:solidFill>
                  <a:srgbClr val="00B050"/>
                </a:solidFill>
              </a:rPr>
              <a:t>máa </a:t>
            </a:r>
            <a:r>
              <a:rPr lang="af-ZA" sz="2300" dirty="0" smtClean="0"/>
              <a:t>nà</a:t>
            </a:r>
            <a:r>
              <a:rPr lang="af-ZA" sz="2300" dirty="0" smtClean="0">
                <a:solidFill>
                  <a:srgbClr val="FF0000"/>
                </a:solidFill>
              </a:rPr>
              <a:t>-H%</a:t>
            </a:r>
            <a:endParaRPr lang="en-US" sz="2300" dirty="0" smtClean="0">
              <a:solidFill>
                <a:srgbClr val="FF0000"/>
              </a:solidFill>
            </a:endParaRPr>
          </a:p>
          <a:p>
            <a:pPr>
              <a:buNone/>
              <a:tabLst>
                <a:tab pos="722313" algn="l"/>
              </a:tabLst>
            </a:pPr>
            <a:r>
              <a:rPr lang="af-ZA" sz="2300" dirty="0" smtClean="0"/>
              <a:t>		pers.PI PFV.NEG come-H.BT</a:t>
            </a:r>
            <a:r>
              <a:rPr lang="vi-VN" sz="2300" dirty="0" smtClean="0"/>
              <a:t> </a:t>
            </a:r>
            <a:r>
              <a:rPr lang="af-ZA" sz="2300" dirty="0" smtClean="0"/>
              <a:t>	3SG PFV.NEG come-H.BT</a:t>
            </a:r>
          </a:p>
          <a:p>
            <a:pPr>
              <a:buNone/>
              <a:tabLst>
                <a:tab pos="722313" algn="l"/>
              </a:tabLst>
            </a:pPr>
            <a:r>
              <a:rPr lang="en-US" sz="2300" dirty="0" smtClean="0"/>
              <a:t>		Nobody came.			He didn’t come</a:t>
            </a:r>
          </a:p>
          <a:p>
            <a:pPr>
              <a:buNone/>
              <a:tabLst>
                <a:tab pos="722313" algn="l"/>
              </a:tabLst>
            </a:pPr>
            <a:endParaRPr lang="fr-FR" sz="2300" dirty="0"/>
          </a:p>
        </p:txBody>
      </p:sp>
      <p:sp>
        <p:nvSpPr>
          <p:cNvPr id="4" name="Espace réservé du pied de page 3"/>
          <p:cNvSpPr>
            <a:spLocks noGrp="1"/>
          </p:cNvSpPr>
          <p:nvPr>
            <p:ph type="ftr" sz="quarter" idx="11"/>
          </p:nvPr>
        </p:nvSpPr>
        <p:spPr/>
        <p:txBody>
          <a:bodyPr/>
          <a:lstStyle/>
          <a:p>
            <a:r>
              <a:rPr lang="en-US" dirty="0" smtClean="0"/>
              <a:t>Restrictions on the Negation H tone</a:t>
            </a:r>
            <a:endParaRPr lang="fr-FR" dirty="0" smtClean="0"/>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smtClean="0"/>
              <a:t>Negation and intonation: the phenomenon</a:t>
            </a:r>
            <a:endParaRPr lang="fr-FR" dirty="0"/>
          </a:p>
        </p:txBody>
      </p:sp>
      <p:pic>
        <p:nvPicPr>
          <p:cNvPr id="5" name="BI-tula.wav">
            <a:hlinkClick r:id="" action="ppaction://media"/>
          </p:cNvPr>
          <p:cNvPicPr>
            <a:picLocks noGrp="1" noRot="1" noChangeAspect="1"/>
          </p:cNvPicPr>
          <p:nvPr>
            <p:ph sz="quarter" idx="1"/>
            <a:wavAudioFile r:embed="rId1" name="BI-tula.wav"/>
          </p:nvPr>
        </p:nvPicPr>
        <p:blipFill>
          <a:blip r:embed="rId4"/>
          <a:stretch>
            <a:fillRect/>
          </a:stretch>
        </p:blipFill>
        <p:spPr>
          <a:xfrm>
            <a:off x="4124324" y="3429000"/>
            <a:ext cx="304800" cy="304800"/>
          </a:xfrm>
          <a:prstGeom prst="rect">
            <a:avLst/>
          </a:prstGeom>
        </p:spPr>
      </p:pic>
      <p:pic>
        <p:nvPicPr>
          <p:cNvPr id="4" name="Picture 2"/>
          <p:cNvPicPr>
            <a:picLocks noChangeAspect="1" noChangeArrowheads="1"/>
          </p:cNvPicPr>
          <p:nvPr/>
        </p:nvPicPr>
        <p:blipFill>
          <a:blip r:embed="rId5"/>
          <a:srcRect l="18119" t="59959" r="17642" b="6504"/>
          <a:stretch>
            <a:fillRect/>
          </a:stretch>
        </p:blipFill>
        <p:spPr bwMode="auto">
          <a:xfrm>
            <a:off x="214282" y="3786190"/>
            <a:ext cx="8358246" cy="2357454"/>
          </a:xfrm>
          <a:prstGeom prst="rect">
            <a:avLst/>
          </a:prstGeom>
          <a:noFill/>
          <a:ln w="9525">
            <a:noFill/>
            <a:miter lim="800000"/>
            <a:headEnd/>
            <a:tailEnd/>
          </a:ln>
          <a:effectLst/>
        </p:spPr>
      </p:pic>
      <p:pic>
        <p:nvPicPr>
          <p:cNvPr id="6" name="BELE-tula.wav">
            <a:hlinkClick r:id="" action="ppaction://media"/>
          </p:cNvPr>
          <p:cNvPicPr>
            <a:picLocks noRot="1" noChangeAspect="1"/>
          </p:cNvPicPr>
          <p:nvPr>
            <a:wavAudioFile r:embed="rId2" name="BELE-tula.wav"/>
          </p:nvPr>
        </p:nvPicPr>
        <p:blipFill>
          <a:blip r:embed="rId6"/>
          <a:stretch>
            <a:fillRect/>
          </a:stretch>
        </p:blipFill>
        <p:spPr>
          <a:xfrm>
            <a:off x="8410604" y="3429000"/>
            <a:ext cx="304800" cy="304800"/>
          </a:xfrm>
          <a:prstGeom prst="rect">
            <a:avLst/>
          </a:prstGeom>
        </p:spPr>
      </p:pic>
      <p:sp>
        <p:nvSpPr>
          <p:cNvPr id="8" name="ZoneTexte 7"/>
          <p:cNvSpPr txBox="1"/>
          <p:nvPr/>
        </p:nvSpPr>
        <p:spPr>
          <a:xfrm>
            <a:off x="642910" y="1357299"/>
            <a:ext cx="7929618" cy="3046988"/>
          </a:xfrm>
          <a:prstGeom prst="rect">
            <a:avLst/>
          </a:prstGeom>
          <a:noFill/>
        </p:spPr>
        <p:txBody>
          <a:bodyPr wrap="square" rtlCol="0">
            <a:spAutoFit/>
          </a:bodyPr>
          <a:lstStyle/>
          <a:p>
            <a:r>
              <a:rPr lang="en-GB" sz="2200" dirty="0" smtClean="0"/>
              <a:t>In Kakabe (&lt; Mande), negation triggers a High boundary tone (optionally accompanied by intonational raising </a:t>
            </a:r>
            <a:r>
              <a:rPr lang="en-GB" sz="2200" i="1" dirty="0" smtClean="0"/>
              <a:t>↑</a:t>
            </a:r>
            <a:r>
              <a:rPr lang="en-GB" sz="2200" dirty="0" smtClean="0"/>
              <a:t>) at the end of the utterance:</a:t>
            </a:r>
          </a:p>
          <a:p>
            <a:endParaRPr lang="en-GB" sz="2200" dirty="0" smtClean="0"/>
          </a:p>
          <a:p>
            <a:pPr marL="342900" indent="-342900">
              <a:buAutoNum type="alphaLcPeriod"/>
            </a:pPr>
            <a:r>
              <a:rPr lang="en-GB" sz="2000" dirty="0" err="1" smtClean="0">
                <a:latin typeface="Calibri" pitchFamily="34" charset="0"/>
              </a:rPr>
              <a:t>mùsée</a:t>
            </a:r>
            <a:r>
              <a:rPr lang="en-GB" sz="2000" dirty="0" smtClean="0">
                <a:latin typeface="Calibri" pitchFamily="34" charset="0"/>
              </a:rPr>
              <a:t>̀ bì </a:t>
            </a:r>
            <a:r>
              <a:rPr lang="en-GB" sz="2000" dirty="0" err="1" smtClean="0">
                <a:latin typeface="Calibri" pitchFamily="34" charset="0"/>
              </a:rPr>
              <a:t>túla</a:t>
            </a:r>
            <a:r>
              <a:rPr lang="en-GB" sz="2000" dirty="0" smtClean="0">
                <a:latin typeface="Calibri" pitchFamily="34" charset="0"/>
              </a:rPr>
              <a:t>̀ </a:t>
            </a:r>
            <a:r>
              <a:rPr lang="en-GB" sz="2000" dirty="0" err="1" smtClean="0">
                <a:latin typeface="Calibri" pitchFamily="34" charset="0"/>
              </a:rPr>
              <a:t>yénna</a:t>
            </a:r>
            <a:r>
              <a:rPr lang="en-GB" sz="2000" dirty="0" smtClean="0">
                <a:latin typeface="Calibri" pitchFamily="34" charset="0"/>
              </a:rPr>
              <a:t>̀		b.  </a:t>
            </a:r>
            <a:r>
              <a:rPr lang="en-GB" sz="2000" dirty="0" err="1" smtClean="0">
                <a:latin typeface="Calibri" pitchFamily="34" charset="0"/>
              </a:rPr>
              <a:t>mùsée</a:t>
            </a:r>
            <a:r>
              <a:rPr lang="en-GB" sz="2000" dirty="0" smtClean="0">
                <a:latin typeface="Calibri" pitchFamily="34" charset="0"/>
              </a:rPr>
              <a:t>̀ </a:t>
            </a:r>
            <a:r>
              <a:rPr lang="en-GB" sz="2000" dirty="0" err="1" smtClean="0">
                <a:latin typeface="Calibri" pitchFamily="34" charset="0"/>
              </a:rPr>
              <a:t>béle</a:t>
            </a:r>
            <a:r>
              <a:rPr lang="en-GB" sz="2000" dirty="0" smtClean="0">
                <a:latin typeface="Calibri" pitchFamily="34" charset="0"/>
              </a:rPr>
              <a:t> </a:t>
            </a:r>
            <a:r>
              <a:rPr lang="en-GB" sz="2000" dirty="0" err="1" smtClean="0">
                <a:latin typeface="Calibri" pitchFamily="34" charset="0"/>
              </a:rPr>
              <a:t>túla</a:t>
            </a:r>
            <a:r>
              <a:rPr lang="en-GB" sz="2000" dirty="0" smtClean="0">
                <a:latin typeface="Calibri" pitchFamily="34" charset="0"/>
              </a:rPr>
              <a:t>̀ </a:t>
            </a:r>
            <a:r>
              <a:rPr lang="en-GB" sz="2000" dirty="0" err="1" smtClean="0">
                <a:latin typeface="Calibri" pitchFamily="34" charset="0"/>
              </a:rPr>
              <a:t>yènna</a:t>
            </a:r>
            <a:r>
              <a:rPr lang="en-GB" sz="2000" dirty="0" smtClean="0">
                <a:latin typeface="Calibri" pitchFamily="34" charset="0"/>
              </a:rPr>
              <a:t>́</a:t>
            </a:r>
          </a:p>
          <a:p>
            <a:pPr marL="342900" indent="-342900"/>
            <a:r>
              <a:rPr lang="en-GB" sz="2000" dirty="0" smtClean="0">
                <a:latin typeface="Calibri" pitchFamily="34" charset="0"/>
              </a:rPr>
              <a:t>	woman be mouse see-L%	     woman </a:t>
            </a:r>
            <a:r>
              <a:rPr lang="en-GB" sz="2000" dirty="0" smtClean="0">
                <a:solidFill>
                  <a:srgbClr val="00B050"/>
                </a:solidFill>
                <a:latin typeface="Calibri" pitchFamily="34" charset="0"/>
              </a:rPr>
              <a:t>be.NEG </a:t>
            </a:r>
            <a:r>
              <a:rPr lang="en-GB" sz="2000" dirty="0" smtClean="0">
                <a:latin typeface="Calibri" pitchFamily="34" charset="0"/>
              </a:rPr>
              <a:t>mouse see-</a:t>
            </a:r>
            <a:r>
              <a:rPr lang="en-GB" sz="2000" dirty="0" smtClean="0">
                <a:solidFill>
                  <a:srgbClr val="FF0000"/>
                </a:solidFill>
                <a:latin typeface="Calibri" pitchFamily="34" charset="0"/>
              </a:rPr>
              <a:t>H%</a:t>
            </a:r>
          </a:p>
          <a:p>
            <a:pPr marL="342900" indent="-342900"/>
            <a:r>
              <a:rPr lang="en-GB" sz="2000" dirty="0" smtClean="0">
                <a:latin typeface="Calibri" pitchFamily="34" charset="0"/>
              </a:rPr>
              <a:t>	The woman sees the </a:t>
            </a:r>
            <a:r>
              <a:rPr lang="en-GB" sz="2000" dirty="0" smtClean="0">
                <a:latin typeface="Calibri" pitchFamily="34" charset="0"/>
              </a:rPr>
              <a:t>mouse.</a:t>
            </a:r>
            <a:r>
              <a:rPr lang="en-GB" sz="2000" dirty="0" smtClean="0">
                <a:latin typeface="Calibri" pitchFamily="34" charset="0"/>
              </a:rPr>
              <a:t>	     The woman doesn’t see the </a:t>
            </a:r>
            <a:r>
              <a:rPr lang="en-GB" sz="2000" dirty="0" smtClean="0">
                <a:latin typeface="Calibri" pitchFamily="34" charset="0"/>
              </a:rPr>
              <a:t>mouse.</a:t>
            </a:r>
            <a:endParaRPr lang="en-GB" sz="2000" dirty="0" smtClean="0">
              <a:latin typeface="Calibri" pitchFamily="34" charset="0"/>
            </a:endParaRPr>
          </a:p>
          <a:p>
            <a:endParaRPr lang="en-GB" sz="2200" dirty="0" smtClean="0"/>
          </a:p>
          <a:p>
            <a:endParaRPr lang="fr-FR" sz="2200" dirty="0"/>
          </a:p>
        </p:txBody>
      </p:sp>
      <p:sp>
        <p:nvSpPr>
          <p:cNvPr id="7" name="Espace réservé du pied de page 6"/>
          <p:cNvSpPr>
            <a:spLocks noGrp="1"/>
          </p:cNvSpPr>
          <p:nvPr>
            <p:ph type="ftr" sz="quarter" idx="11"/>
          </p:nvPr>
        </p:nvSpPr>
        <p:spPr/>
        <p:txBody>
          <a:bodyPr/>
          <a:lstStyle/>
          <a:p>
            <a:r>
              <a:rPr lang="en-US" dirty="0" smtClean="0"/>
              <a:t>Introduction</a:t>
            </a:r>
            <a:endParaRPr lang="fr-FR" dirty="0"/>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631" fill="hold"/>
                                        <p:tgtEl>
                                          <p:spTgt spid="5"/>
                                        </p:tgtEl>
                                      </p:cBhvr>
                                    </p:cmd>
                                  </p:childTnLst>
                                </p:cTn>
                              </p:par>
                            </p:childTnLst>
                          </p:cTn>
                        </p:par>
                      </p:childTnLst>
                    </p:cTn>
                  </p:par>
                </p:childTnLst>
              </p:cTn>
              <p:nextCondLst>
                <p:cond evt="onClick" delay="0">
                  <p:tgtEl>
                    <p:spTgt spid="5"/>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seq concurrent="1" nextAc="seek">
              <p:cTn id="8" restart="whenNotActive" fill="hold" evtFilter="cancelBubble" nodeType="interactiveSeq">
                <p:stCondLst>
                  <p:cond evt="onClick" delay="0">
                    <p:tgtEl>
                      <p:spTgt spid="6"/>
                    </p:tgtEl>
                  </p:cond>
                </p:stCondLst>
                <p:endSync evt="end" delay="0">
                  <p:rtn val="all"/>
                </p:endSync>
                <p:childTnLst>
                  <p:par>
                    <p:cTn id="9" fill="hold">
                      <p:stCondLst>
                        <p:cond delay="0"/>
                      </p:stCondLst>
                      <p:childTnLst>
                        <p:par>
                          <p:cTn id="10" fill="hold">
                            <p:stCondLst>
                              <p:cond delay="0"/>
                            </p:stCondLst>
                            <p:childTnLst>
                              <p:par>
                                <p:cTn id="11" presetID="1" presetClass="mediacall" presetSubtype="0" fill="hold" nodeType="clickEffect">
                                  <p:stCondLst>
                                    <p:cond delay="0"/>
                                  </p:stCondLst>
                                  <p:childTnLst>
                                    <p:cmd type="call" cmd="playFrom(0.0)">
                                      <p:cBhvr>
                                        <p:cTn id="12" dur="1504" fill="hold"/>
                                        <p:tgtEl>
                                          <p:spTgt spid="6"/>
                                        </p:tgtEl>
                                      </p:cBhvr>
                                    </p:cmd>
                                  </p:childTnLst>
                                </p:cTn>
                              </p:par>
                            </p:childTnLst>
                          </p:cTn>
                        </p:par>
                      </p:childTnLst>
                    </p:cTn>
                  </p:par>
                </p:childTnLst>
              </p:cTn>
              <p:nextCondLst>
                <p:cond evt="onClick" delay="0">
                  <p:tgtEl>
                    <p:spTgt spid="6"/>
                  </p:tgtEl>
                </p:cond>
              </p:nextCondLst>
            </p:seq>
            <p:audio>
              <p:cMediaNode>
                <p:cTn id="13"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af-ZA" dirty="0" smtClean="0"/>
              <a:t>III. </a:t>
            </a:r>
            <a:r>
              <a:rPr lang="en-US" dirty="0" smtClean="0"/>
              <a:t>Negation H% and lexemes hosting ↑H</a:t>
            </a:r>
            <a:endParaRPr lang="fr-FR" dirty="0"/>
          </a:p>
        </p:txBody>
      </p:sp>
      <p:sp>
        <p:nvSpPr>
          <p:cNvPr id="3" name="Espace réservé du pied de page 2"/>
          <p:cNvSpPr>
            <a:spLocks noGrp="1"/>
          </p:cNvSpPr>
          <p:nvPr>
            <p:ph type="ftr" sz="quarter" idx="11"/>
          </p:nvPr>
        </p:nvSpPr>
        <p:spPr/>
        <p:txBody>
          <a:bodyPr/>
          <a:lstStyle/>
          <a:p>
            <a:r>
              <a:rPr lang="en-US" dirty="0" smtClean="0"/>
              <a:t>Restrictions on the Negation H tone</a:t>
            </a:r>
            <a:endParaRPr lang="fr-FR" dirty="0" smtClean="0"/>
          </a:p>
          <a:p>
            <a:endParaRPr lang="fr-FR" dirty="0"/>
          </a:p>
        </p:txBody>
      </p:sp>
      <p:sp>
        <p:nvSpPr>
          <p:cNvPr id="4" name="Espace réservé du contenu 3"/>
          <p:cNvSpPr>
            <a:spLocks noGrp="1"/>
          </p:cNvSpPr>
          <p:nvPr>
            <p:ph sz="quarter" idx="1"/>
          </p:nvPr>
        </p:nvSpPr>
        <p:spPr/>
        <p:txBody>
          <a:bodyPr/>
          <a:lstStyle/>
          <a:p>
            <a:r>
              <a:rPr lang="af-ZA" dirty="0" smtClean="0"/>
              <a:t>cf. French:</a:t>
            </a:r>
          </a:p>
          <a:p>
            <a:endParaRPr lang="af-ZA" dirty="0" smtClean="0"/>
          </a:p>
          <a:p>
            <a:pPr marL="273050" indent="257175">
              <a:buNone/>
            </a:pPr>
            <a:r>
              <a:rPr lang="af-ZA" sz="2000" dirty="0" smtClean="0"/>
              <a:t>Il </a:t>
            </a:r>
            <a:r>
              <a:rPr lang="af-ZA" sz="2000" dirty="0" smtClean="0">
                <a:solidFill>
                  <a:srgbClr val="00B050"/>
                </a:solidFill>
              </a:rPr>
              <a:t>n</a:t>
            </a:r>
            <a:r>
              <a:rPr lang="af-ZA" sz="2000" dirty="0" smtClean="0"/>
              <a:t>’est </a:t>
            </a:r>
            <a:r>
              <a:rPr lang="af-ZA" sz="2000" dirty="0" smtClean="0">
                <a:solidFill>
                  <a:srgbClr val="FF0000"/>
                </a:solidFill>
              </a:rPr>
              <a:t>pas</a:t>
            </a:r>
            <a:r>
              <a:rPr lang="af-ZA" sz="2000" dirty="0" smtClean="0"/>
              <a:t> venu 	‘He didn’t come’ 	 </a:t>
            </a:r>
            <a:r>
              <a:rPr lang="af-ZA" sz="2000" dirty="0" smtClean="0">
                <a:sym typeface="Wingdings" pitchFamily="2" charset="2"/>
              </a:rPr>
              <a:t> </a:t>
            </a:r>
            <a:r>
              <a:rPr lang="fr-FR" sz="2000" dirty="0" smtClean="0">
                <a:solidFill>
                  <a:srgbClr val="FF0000"/>
                </a:solidFill>
              </a:rPr>
              <a:t>H%</a:t>
            </a:r>
            <a:r>
              <a:rPr lang="af-ZA" sz="2000" dirty="0" smtClean="0">
                <a:sym typeface="Wingdings" pitchFamily="2" charset="2"/>
              </a:rPr>
              <a:t> </a:t>
            </a:r>
            <a:endParaRPr lang="af-ZA" sz="2000" dirty="0" smtClean="0"/>
          </a:p>
          <a:p>
            <a:pPr marL="273050" indent="257175">
              <a:buNone/>
            </a:pPr>
            <a:r>
              <a:rPr lang="af-ZA" sz="2000" dirty="0" smtClean="0"/>
              <a:t>Il </a:t>
            </a:r>
            <a:r>
              <a:rPr lang="af-ZA" sz="2000" dirty="0" smtClean="0">
                <a:solidFill>
                  <a:srgbClr val="00B050"/>
                </a:solidFill>
              </a:rPr>
              <a:t>n</a:t>
            </a:r>
            <a:r>
              <a:rPr lang="af-ZA" sz="2000" dirty="0" smtClean="0"/>
              <a:t>’a </a:t>
            </a:r>
            <a:r>
              <a:rPr lang="af-ZA" sz="2000" dirty="0" smtClean="0">
                <a:solidFill>
                  <a:srgbClr val="FF0000"/>
                </a:solidFill>
              </a:rPr>
              <a:t>rien</a:t>
            </a:r>
            <a:r>
              <a:rPr lang="af-ZA" sz="2000" dirty="0" smtClean="0"/>
              <a:t> fait	‘He didn’t do anything’	</a:t>
            </a:r>
            <a:r>
              <a:rPr lang="af-ZA" sz="2000" dirty="0" smtClean="0">
                <a:sym typeface="Wingdings" pitchFamily="2" charset="2"/>
              </a:rPr>
              <a:t> </a:t>
            </a:r>
            <a:r>
              <a:rPr lang="vi-VN" sz="2000" dirty="0" smtClean="0">
                <a:solidFill>
                  <a:srgbClr val="FF0000"/>
                </a:solidFill>
              </a:rPr>
              <a:t> ↑fɛ́nfɛ̀n </a:t>
            </a:r>
            <a:endParaRPr lang="af-ZA" sz="2000" dirty="0" smtClean="0"/>
          </a:p>
          <a:p>
            <a:pPr marL="273050" indent="257175">
              <a:buNone/>
            </a:pPr>
            <a:r>
              <a:rPr lang="af-ZA" sz="2000" dirty="0" smtClean="0">
                <a:solidFill>
                  <a:srgbClr val="FF0000"/>
                </a:solidFill>
              </a:rPr>
              <a:t>Personne</a:t>
            </a:r>
            <a:r>
              <a:rPr lang="af-ZA" sz="2000" dirty="0" smtClean="0"/>
              <a:t> </a:t>
            </a:r>
            <a:r>
              <a:rPr lang="af-ZA" sz="2000" dirty="0" smtClean="0">
                <a:solidFill>
                  <a:srgbClr val="00B050"/>
                </a:solidFill>
              </a:rPr>
              <a:t>n</a:t>
            </a:r>
            <a:r>
              <a:rPr lang="af-ZA" sz="2000" dirty="0" smtClean="0"/>
              <a:t>’est venu	‘Nobody came’ 	</a:t>
            </a:r>
            <a:r>
              <a:rPr lang="af-ZA" sz="2000" dirty="0" smtClean="0">
                <a:sym typeface="Wingdings" pitchFamily="2" charset="2"/>
              </a:rPr>
              <a:t> </a:t>
            </a:r>
            <a:r>
              <a:rPr lang="vi-VN" sz="2000" dirty="0" smtClean="0">
                <a:solidFill>
                  <a:srgbClr val="FF0000"/>
                </a:solidFill>
              </a:rPr>
              <a:t>↑</a:t>
            </a:r>
            <a:r>
              <a:rPr lang="af-ZA" sz="2000" dirty="0" smtClean="0">
                <a:solidFill>
                  <a:srgbClr val="FF0000"/>
                </a:solidFill>
              </a:rPr>
              <a:t>dóodò</a:t>
            </a:r>
            <a:r>
              <a:rPr lang="af-ZA" sz="2000" dirty="0" smtClean="0"/>
              <a:t> </a:t>
            </a:r>
            <a:endParaRPr lang="fr-FR" sz="20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af-ZA" dirty="0" smtClean="0"/>
              <a:t>III. </a:t>
            </a:r>
            <a:r>
              <a:rPr lang="en-US" dirty="0" smtClean="0"/>
              <a:t>Negation H% and lexemes hosting ↑H</a:t>
            </a:r>
            <a:endParaRPr lang="fr-FR" dirty="0"/>
          </a:p>
        </p:txBody>
      </p:sp>
      <p:sp>
        <p:nvSpPr>
          <p:cNvPr id="3" name="Espace réservé du pied de page 2"/>
          <p:cNvSpPr>
            <a:spLocks noGrp="1"/>
          </p:cNvSpPr>
          <p:nvPr>
            <p:ph type="ftr" sz="quarter" idx="11"/>
          </p:nvPr>
        </p:nvSpPr>
        <p:spPr/>
        <p:txBody>
          <a:bodyPr/>
          <a:lstStyle/>
          <a:p>
            <a:r>
              <a:rPr lang="en-US" dirty="0" smtClean="0"/>
              <a:t>Restrictions on the Negation H tone</a:t>
            </a:r>
            <a:endParaRPr lang="fr-FR" dirty="0" smtClean="0"/>
          </a:p>
          <a:p>
            <a:endParaRPr lang="fr-FR" dirty="0"/>
          </a:p>
        </p:txBody>
      </p:sp>
      <p:sp>
        <p:nvSpPr>
          <p:cNvPr id="4" name="Espace réservé du contenu 3"/>
          <p:cNvSpPr>
            <a:spLocks noGrp="1"/>
          </p:cNvSpPr>
          <p:nvPr>
            <p:ph sz="quarter" idx="1"/>
          </p:nvPr>
        </p:nvSpPr>
        <p:spPr/>
        <p:txBody>
          <a:bodyPr>
            <a:normAutofit/>
          </a:bodyPr>
          <a:lstStyle/>
          <a:p>
            <a:r>
              <a:rPr lang="en-US" dirty="0" smtClean="0"/>
              <a:t>Final </a:t>
            </a:r>
            <a:r>
              <a:rPr lang="en-US" dirty="0" smtClean="0"/>
              <a:t>assertion focus particles</a:t>
            </a:r>
            <a:r>
              <a:rPr lang="en-US" i="1" dirty="0" smtClean="0"/>
              <a:t> </a:t>
            </a:r>
            <a:r>
              <a:rPr lang="en-US" i="1" dirty="0" smtClean="0"/>
              <a:t>↑</a:t>
            </a:r>
            <a:r>
              <a:rPr lang="en-US" i="1" dirty="0" err="1" smtClean="0"/>
              <a:t>féw</a:t>
            </a:r>
            <a:r>
              <a:rPr lang="en-US" dirty="0" smtClean="0"/>
              <a:t>, </a:t>
            </a:r>
            <a:r>
              <a:rPr lang="en-US" i="1" dirty="0" smtClean="0"/>
              <a:t>↑</a:t>
            </a:r>
            <a:r>
              <a:rPr lang="en-US" i="1" dirty="0" err="1" smtClean="0"/>
              <a:t>fúyi</a:t>
            </a:r>
            <a:r>
              <a:rPr lang="en-US" dirty="0" smtClean="0"/>
              <a:t> host </a:t>
            </a:r>
            <a:r>
              <a:rPr lang="en-US" dirty="0" smtClean="0"/>
              <a:t>↑H tone, and occur mostly in negative utterances. </a:t>
            </a:r>
            <a:endParaRPr lang="en-US" dirty="0" smtClean="0"/>
          </a:p>
          <a:p>
            <a:r>
              <a:rPr lang="en-US" dirty="0" smtClean="0"/>
              <a:t>Since they are always IP-final, there is no way to tell whether (↑)H is their lexical tone or whether it is the IP-final tone. </a:t>
            </a:r>
          </a:p>
          <a:p>
            <a:pPr lvl="1"/>
            <a:endParaRPr lang="en-US" dirty="0" smtClean="0"/>
          </a:p>
          <a:p>
            <a:pPr>
              <a:buNone/>
              <a:tabLst>
                <a:tab pos="722313" algn="l"/>
              </a:tabLst>
            </a:pPr>
            <a:r>
              <a:rPr lang="en-US" sz="1800" dirty="0" smtClean="0"/>
              <a:t>(16) a.	</a:t>
            </a:r>
            <a:r>
              <a:rPr lang="vi-VN" sz="1800" dirty="0" smtClean="0"/>
              <a:t>à máá màrsè ↑féw </a:t>
            </a:r>
            <a:r>
              <a:rPr lang="af-ZA" sz="1800" dirty="0" smtClean="0">
                <a:solidFill>
                  <a:srgbClr val="FF0000"/>
                </a:solidFill>
              </a:rPr>
              <a:t>			</a:t>
            </a:r>
            <a:r>
              <a:rPr lang="af-ZA" sz="1800" dirty="0" smtClean="0"/>
              <a:t>b. à máa màrsɛ́</a:t>
            </a:r>
          </a:p>
          <a:p>
            <a:pPr>
              <a:buNone/>
              <a:tabLst>
                <a:tab pos="722313" algn="l"/>
              </a:tabLst>
            </a:pPr>
            <a:r>
              <a:rPr lang="en-US" sz="1800" dirty="0" smtClean="0"/>
              <a:t>		</a:t>
            </a:r>
            <a:r>
              <a:rPr lang="vi-VN" sz="1800" dirty="0" smtClean="0"/>
              <a:t>à máa màrsè </a:t>
            </a:r>
            <a:r>
              <a:rPr lang="vi-VN" sz="1800" dirty="0" smtClean="0">
                <a:solidFill>
                  <a:srgbClr val="FF0000"/>
                </a:solidFill>
              </a:rPr>
              <a:t>↑féw </a:t>
            </a:r>
            <a:r>
              <a:rPr lang="af-ZA" sz="1800" dirty="0" smtClean="0"/>
              <a:t>		 	</a:t>
            </a:r>
            <a:r>
              <a:rPr lang="af-ZA" sz="1800" dirty="0" smtClean="0"/>
              <a:t>    à </a:t>
            </a:r>
            <a:r>
              <a:rPr lang="af-ZA" sz="1800" dirty="0" smtClean="0"/>
              <a:t>máa màrsɛ-</a:t>
            </a:r>
            <a:r>
              <a:rPr lang="af-ZA" sz="1800" dirty="0" smtClean="0">
                <a:solidFill>
                  <a:srgbClr val="FF0000"/>
                </a:solidFill>
              </a:rPr>
              <a:t>H%</a:t>
            </a:r>
            <a:r>
              <a:rPr lang="af-ZA" sz="1800" dirty="0" smtClean="0"/>
              <a:t> </a:t>
            </a:r>
          </a:p>
          <a:p>
            <a:pPr>
              <a:buNone/>
              <a:tabLst>
                <a:tab pos="722313" algn="l"/>
              </a:tabLst>
            </a:pPr>
            <a:r>
              <a:rPr lang="en-US" sz="1800" dirty="0" smtClean="0"/>
              <a:t>		</a:t>
            </a:r>
            <a:r>
              <a:rPr lang="vi-VN" sz="1800" dirty="0" smtClean="0"/>
              <a:t>3SG PFV.NEG sell </a:t>
            </a:r>
            <a:r>
              <a:rPr lang="en-US" sz="1800" dirty="0" smtClean="0"/>
              <a:t>AS.F</a:t>
            </a:r>
            <a:r>
              <a:rPr lang="vi-VN" sz="1800" dirty="0" smtClean="0"/>
              <a:t> </a:t>
            </a:r>
            <a:r>
              <a:rPr lang="af-ZA" sz="1800" dirty="0" smtClean="0"/>
              <a:t>		</a:t>
            </a:r>
            <a:r>
              <a:rPr lang="af-ZA" sz="1800" dirty="0" smtClean="0"/>
              <a:t>    </a:t>
            </a:r>
            <a:r>
              <a:rPr lang="vi-VN" sz="1800" dirty="0" smtClean="0"/>
              <a:t>3SG </a:t>
            </a:r>
            <a:r>
              <a:rPr lang="vi-VN" sz="1800" dirty="0" smtClean="0"/>
              <a:t>PFV.NEG </a:t>
            </a:r>
            <a:r>
              <a:rPr lang="vi-VN" sz="1800" dirty="0" smtClean="0"/>
              <a:t>sell</a:t>
            </a:r>
            <a:r>
              <a:rPr lang="en-US" sz="1800" dirty="0" smtClean="0"/>
              <a:t>-H.BT</a:t>
            </a:r>
            <a:endParaRPr lang="af-ZA" sz="1800" dirty="0" smtClean="0"/>
          </a:p>
          <a:p>
            <a:pPr>
              <a:buNone/>
              <a:tabLst>
                <a:tab pos="722313" algn="l"/>
              </a:tabLst>
            </a:pPr>
            <a:r>
              <a:rPr lang="af-ZA" sz="1800" dirty="0" smtClean="0"/>
              <a:t>		It didn’t sell at all			</a:t>
            </a:r>
            <a:r>
              <a:rPr lang="af-ZA" sz="1800" dirty="0" smtClean="0"/>
              <a:t>    It </a:t>
            </a:r>
            <a:r>
              <a:rPr lang="af-ZA" sz="1800" dirty="0" smtClean="0"/>
              <a:t>didn’t sell.</a:t>
            </a:r>
          </a:p>
          <a:p>
            <a:pPr>
              <a:buNone/>
              <a:tabLst>
                <a:tab pos="722313" algn="l"/>
              </a:tabLst>
            </a:pPr>
            <a:endParaRPr lang="fr-FR" sz="18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Summary: restrictions on negation H% </a:t>
            </a:r>
            <a:endParaRPr lang="fr-FR" dirty="0"/>
          </a:p>
        </p:txBody>
      </p:sp>
      <p:sp>
        <p:nvSpPr>
          <p:cNvPr id="3" name="Espace réservé du contenu 2"/>
          <p:cNvSpPr>
            <a:spLocks noGrp="1"/>
          </p:cNvSpPr>
          <p:nvPr>
            <p:ph sz="quarter" idx="1"/>
          </p:nvPr>
        </p:nvSpPr>
        <p:spPr/>
        <p:txBody>
          <a:bodyPr>
            <a:normAutofit/>
          </a:bodyPr>
          <a:lstStyle/>
          <a:p>
            <a:r>
              <a:rPr lang="en-US" sz="2800" dirty="0" smtClean="0"/>
              <a:t>Negation H% is licensed by a negative auxiliary </a:t>
            </a:r>
            <a:r>
              <a:rPr lang="en-US" sz="2800" dirty="0" smtClean="0"/>
              <a:t>or a negative </a:t>
            </a:r>
            <a:r>
              <a:rPr lang="en-US" sz="2800" dirty="0" smtClean="0"/>
              <a:t>copula and is blocked if this negative marker is separated from the end of IP by a </a:t>
            </a:r>
            <a:r>
              <a:rPr lang="en-US" sz="2800" dirty="0" err="1" smtClean="0"/>
              <a:t>PhP</a:t>
            </a:r>
            <a:r>
              <a:rPr lang="en-US" sz="2800" dirty="0" smtClean="0"/>
              <a:t> boundary.  </a:t>
            </a:r>
          </a:p>
          <a:p>
            <a:r>
              <a:rPr lang="en-US" sz="2800" dirty="0" smtClean="0"/>
              <a:t>Negation H% is overruled by boundary tones of other sentence mode operators and is absent in subordinate clauses.</a:t>
            </a:r>
          </a:p>
          <a:p>
            <a:r>
              <a:rPr lang="en-US" sz="2800" dirty="0" smtClean="0"/>
              <a:t>Negation H% is blocked if the same IP contains a word with inherent </a:t>
            </a:r>
            <a:r>
              <a:rPr lang="en-US" sz="2800" dirty="0" smtClean="0"/>
              <a:t>assertion </a:t>
            </a:r>
            <a:r>
              <a:rPr lang="en-US" sz="2800" dirty="0" smtClean="0"/>
              <a:t>focus and a raised ↑H. </a:t>
            </a:r>
          </a:p>
          <a:p>
            <a:pPr>
              <a:buNone/>
            </a:pPr>
            <a:endParaRPr lang="fr-FR" dirty="0"/>
          </a:p>
        </p:txBody>
      </p:sp>
      <p:sp>
        <p:nvSpPr>
          <p:cNvPr id="4" name="Espace réservé du pied de page 3"/>
          <p:cNvSpPr>
            <a:spLocks noGrp="1"/>
          </p:cNvSpPr>
          <p:nvPr>
            <p:ph type="ftr" sz="quarter" idx="11"/>
          </p:nvPr>
        </p:nvSpPr>
        <p:spPr/>
        <p:txBody>
          <a:bodyPr/>
          <a:lstStyle/>
          <a:p>
            <a:r>
              <a:rPr lang="en-US" dirty="0" smtClean="0"/>
              <a:t>Restrictions on the Negation H tone</a:t>
            </a:r>
            <a:endParaRPr lang="fr-FR" dirty="0" smtClean="0"/>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Discussion</a:t>
            </a:r>
            <a:endParaRPr lang="fr-FR" dirty="0"/>
          </a:p>
        </p:txBody>
      </p:sp>
      <p:sp>
        <p:nvSpPr>
          <p:cNvPr id="3" name="Espace réservé du pied de page 2"/>
          <p:cNvSpPr>
            <a:spLocks noGrp="1"/>
          </p:cNvSpPr>
          <p:nvPr>
            <p:ph type="ftr" sz="quarter" idx="11"/>
          </p:nvPr>
        </p:nvSpPr>
        <p:spPr/>
        <p:txBody>
          <a:bodyPr/>
          <a:lstStyle/>
          <a:p>
            <a:r>
              <a:rPr lang="af-ZA" dirty="0" smtClean="0"/>
              <a:t>Discussion</a:t>
            </a:r>
            <a:endParaRPr lang="fr-FR" dirty="0"/>
          </a:p>
        </p:txBody>
      </p:sp>
      <p:sp>
        <p:nvSpPr>
          <p:cNvPr id="4" name="Espace réservé du contenu 3"/>
          <p:cNvSpPr>
            <a:spLocks noGrp="1"/>
          </p:cNvSpPr>
          <p:nvPr>
            <p:ph sz="quarter" idx="1"/>
          </p:nvPr>
        </p:nvSpPr>
        <p:spPr/>
        <p:txBody>
          <a:bodyPr/>
          <a:lstStyle/>
          <a:p>
            <a:r>
              <a:rPr lang="en-US" dirty="0" smtClean="0"/>
              <a:t>Two possible analyses for the motivation of negation H% (not excluding each other):</a:t>
            </a:r>
          </a:p>
          <a:p>
            <a:pPr lvl="1"/>
            <a:r>
              <a:rPr lang="en-US" dirty="0" smtClean="0"/>
              <a:t>Negation H% as the extension of the intonational marking of continuation</a:t>
            </a:r>
          </a:p>
          <a:p>
            <a:pPr lvl="1"/>
            <a:r>
              <a:rPr lang="af-ZA" dirty="0" smtClean="0"/>
              <a:t>Negation H% as </a:t>
            </a:r>
            <a:r>
              <a:rPr lang="en-US" dirty="0" smtClean="0"/>
              <a:t>the second part of a double negation-marking construction </a:t>
            </a:r>
          </a:p>
          <a:p>
            <a:pPr lvl="1"/>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smtClean="0"/>
              <a:t>Negation H% as the extension of the intonational marking of continuation</a:t>
            </a:r>
            <a:endParaRPr lang="fr-FR" dirty="0"/>
          </a:p>
        </p:txBody>
      </p:sp>
      <p:sp>
        <p:nvSpPr>
          <p:cNvPr id="3" name="Espace réservé du contenu 2"/>
          <p:cNvSpPr>
            <a:spLocks noGrp="1"/>
          </p:cNvSpPr>
          <p:nvPr>
            <p:ph sz="quarter" idx="1"/>
          </p:nvPr>
        </p:nvSpPr>
        <p:spPr/>
        <p:txBody>
          <a:bodyPr>
            <a:normAutofit/>
          </a:bodyPr>
          <a:lstStyle/>
          <a:p>
            <a:r>
              <a:rPr lang="en-US" sz="2200" dirty="0" smtClean="0"/>
              <a:t>The boundary H% in Kakabe is not specialized for negation, but serves primarily to signal continuation. </a:t>
            </a:r>
          </a:p>
          <a:p>
            <a:pPr>
              <a:buNone/>
            </a:pPr>
            <a:r>
              <a:rPr lang="en-US" sz="2200" dirty="0" smtClean="0">
                <a:sym typeface="Wingdings" pitchFamily="2" charset="2"/>
              </a:rPr>
              <a:t></a:t>
            </a:r>
            <a:r>
              <a:rPr lang="en-US" sz="2200" dirty="0" smtClean="0"/>
              <a:t> The motivation for the use of the same prosodic marking for continuation and negation can probably be found in the analysis of the function of negative utterances in conversation (Ford et al 2001; </a:t>
            </a:r>
            <a:r>
              <a:rPr lang="en-US" sz="2200" dirty="0" err="1" smtClean="0"/>
              <a:t>Schegloff</a:t>
            </a:r>
            <a:r>
              <a:rPr lang="en-US" sz="2200" dirty="0" smtClean="0"/>
              <a:t> 1996; Sacks 1992; </a:t>
            </a:r>
            <a:r>
              <a:rPr lang="en-US" sz="2200" dirty="0" err="1" smtClean="0"/>
              <a:t>Heineman</a:t>
            </a:r>
            <a:r>
              <a:rPr lang="en-US" sz="2200" dirty="0" smtClean="0"/>
              <a:t> 2003):</a:t>
            </a:r>
          </a:p>
          <a:p>
            <a:pPr lvl="1"/>
            <a:r>
              <a:rPr lang="en-US" sz="2200" dirty="0" smtClean="0"/>
              <a:t>negative utterance as units which lack completion and therefore demand further elaboration. </a:t>
            </a:r>
          </a:p>
        </p:txBody>
      </p:sp>
      <p:sp>
        <p:nvSpPr>
          <p:cNvPr id="4" name="Espace réservé du pied de page 3"/>
          <p:cNvSpPr>
            <a:spLocks noGrp="1"/>
          </p:cNvSpPr>
          <p:nvPr>
            <p:ph type="ftr" sz="quarter" idx="11"/>
          </p:nvPr>
        </p:nvSpPr>
        <p:spPr/>
        <p:txBody>
          <a:bodyPr/>
          <a:lstStyle/>
          <a:p>
            <a:r>
              <a:rPr lang="af-ZA" dirty="0" smtClean="0"/>
              <a:t>Discussion</a:t>
            </a:r>
            <a:endParaRPr lang="fr-FR" dirty="0" smtClean="0"/>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smtClean="0"/>
              <a:t>Negation H% as the extension of the intonational marking of continuation</a:t>
            </a:r>
            <a:endParaRPr lang="fr-FR" dirty="0"/>
          </a:p>
        </p:txBody>
      </p:sp>
      <p:sp>
        <p:nvSpPr>
          <p:cNvPr id="3" name="Espace réservé du pied de page 2"/>
          <p:cNvSpPr>
            <a:spLocks noGrp="1"/>
          </p:cNvSpPr>
          <p:nvPr>
            <p:ph type="ftr" sz="quarter" idx="11"/>
          </p:nvPr>
        </p:nvSpPr>
        <p:spPr/>
        <p:txBody>
          <a:bodyPr/>
          <a:lstStyle/>
          <a:p>
            <a:endParaRPr lang="fr-FR"/>
          </a:p>
        </p:txBody>
      </p:sp>
      <p:sp>
        <p:nvSpPr>
          <p:cNvPr id="4" name="Espace réservé du contenu 3"/>
          <p:cNvSpPr>
            <a:spLocks noGrp="1"/>
          </p:cNvSpPr>
          <p:nvPr>
            <p:ph sz="quarter" idx="1"/>
          </p:nvPr>
        </p:nvSpPr>
        <p:spPr/>
        <p:txBody>
          <a:bodyPr>
            <a:normAutofit/>
          </a:bodyPr>
          <a:lstStyle/>
          <a:p>
            <a:pPr marL="274320" lvl="1">
              <a:spcBef>
                <a:spcPts val="600"/>
              </a:spcBef>
              <a:buClr>
                <a:schemeClr val="accent1"/>
              </a:buClr>
            </a:pPr>
            <a:r>
              <a:rPr lang="en-US" dirty="0" smtClean="0"/>
              <a:t>Broadly speaking, the work of the negative TCU </a:t>
            </a:r>
            <a:r>
              <a:rPr lang="en-US" dirty="0" smtClean="0"/>
              <a:t>[Turn-Constructional Unit] involves </a:t>
            </a:r>
            <a:r>
              <a:rPr lang="en-US" dirty="0" smtClean="0"/>
              <a:t>rejection, either rejection of an immediately prior proposition or the rejection and shifting away from a topic or sequence. The work of what follows the negative TCU is to provide a resolution of the rejection: an alternative to what came before, an account for the rejection, a modified form of agreement (e.g., to take up a proffered topic while rejecting a proposition), or a shift to another topic or sequence (Ford, 2001, 60).</a:t>
            </a:r>
            <a:r>
              <a:rPr lang="en-US" sz="2500" dirty="0" smtClean="0">
                <a:sym typeface="Wingdings" pitchFamily="2" charset="2"/>
              </a:rPr>
              <a:t> </a:t>
            </a:r>
          </a:p>
          <a:p>
            <a:pPr marL="274320" lvl="1">
              <a:spcBef>
                <a:spcPts val="600"/>
              </a:spcBef>
              <a:buClr>
                <a:schemeClr val="accent1"/>
              </a:buClr>
            </a:pPr>
            <a:endParaRPr lang="en-US" sz="2500" dirty="0" smtClean="0">
              <a:sym typeface="Wingdings" pitchFamily="2" charset="2"/>
            </a:endParaRPr>
          </a:p>
          <a:p>
            <a:pPr marL="548640" lvl="2">
              <a:spcBef>
                <a:spcPts val="600"/>
              </a:spcBef>
              <a:buClr>
                <a:schemeClr val="accent1"/>
              </a:buClr>
              <a:buNone/>
            </a:pPr>
            <a:r>
              <a:rPr lang="en-US" sz="2200" dirty="0" smtClean="0">
                <a:sym typeface="Wingdings" pitchFamily="2" charset="2"/>
              </a:rPr>
              <a:t> </a:t>
            </a:r>
            <a:r>
              <a:rPr lang="en-US" sz="2200" dirty="0" smtClean="0"/>
              <a:t>The continuation H% may be related to the negation H% through the addressee-orientated and interpersonal meanings associated with negation. </a:t>
            </a:r>
            <a:endParaRPr lang="fr-FR" sz="2200" dirty="0" smtClean="0"/>
          </a:p>
          <a:p>
            <a:endParaRPr lang="en-US" dirty="0" smtClean="0"/>
          </a:p>
          <a:p>
            <a:endParaRPr lang="en-US" dirty="0" smtClean="0"/>
          </a:p>
          <a:p>
            <a:endParaRPr lang="fr-F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smtClean="0"/>
              <a:t>Negation H% as the extension of the intonational marking of continuation</a:t>
            </a:r>
            <a:endParaRPr lang="fr-FR" dirty="0"/>
          </a:p>
        </p:txBody>
      </p:sp>
      <p:sp>
        <p:nvSpPr>
          <p:cNvPr id="3" name="Espace réservé du contenu 2"/>
          <p:cNvSpPr>
            <a:spLocks noGrp="1"/>
          </p:cNvSpPr>
          <p:nvPr>
            <p:ph sz="quarter" idx="1"/>
          </p:nvPr>
        </p:nvSpPr>
        <p:spPr/>
        <p:txBody>
          <a:bodyPr>
            <a:normAutofit/>
          </a:bodyPr>
          <a:lstStyle/>
          <a:p>
            <a:r>
              <a:rPr lang="en-US" sz="2400" dirty="0" smtClean="0"/>
              <a:t>Hypothesis: the use of H% boundary tone has been extended in Kakabe from signaling continuation to signaling the lack of completion in negative utterances</a:t>
            </a:r>
          </a:p>
          <a:p>
            <a:pPr lvl="1"/>
            <a:endParaRPr lang="en-US" sz="2100" dirty="0" smtClean="0"/>
          </a:p>
          <a:p>
            <a:endParaRPr lang="en-US" sz="2400" dirty="0" smtClean="0"/>
          </a:p>
          <a:p>
            <a:endParaRPr lang="en-US" sz="2400" dirty="0" smtClean="0"/>
          </a:p>
          <a:p>
            <a:r>
              <a:rPr lang="en-US" sz="2400" dirty="0" smtClean="0"/>
              <a:t>Only </a:t>
            </a:r>
            <a:r>
              <a:rPr lang="en-US" sz="2400" dirty="0" err="1" smtClean="0"/>
              <a:t>prosodically</a:t>
            </a:r>
            <a:r>
              <a:rPr lang="en-US" sz="2400" dirty="0" smtClean="0"/>
              <a:t> minimal negation utterances were involved, leaving unaffected the extended negative utterances, where the </a:t>
            </a:r>
            <a:r>
              <a:rPr lang="en-US" sz="2400" dirty="0" err="1" smtClean="0"/>
              <a:t>PhP</a:t>
            </a:r>
            <a:r>
              <a:rPr lang="en-US" sz="2400" dirty="0" smtClean="0"/>
              <a:t> with negation is followed by an additional </a:t>
            </a:r>
            <a:r>
              <a:rPr lang="en-US" sz="2400" dirty="0" err="1" smtClean="0"/>
              <a:t>PhP</a:t>
            </a:r>
            <a:r>
              <a:rPr lang="en-US" sz="2400" dirty="0" smtClean="0"/>
              <a:t> within the same turn-construction unit. </a:t>
            </a:r>
            <a:endParaRPr lang="fr-FR" sz="2400" dirty="0"/>
          </a:p>
        </p:txBody>
      </p:sp>
      <p:sp>
        <p:nvSpPr>
          <p:cNvPr id="4" name="Espace réservé du pied de page 3"/>
          <p:cNvSpPr>
            <a:spLocks noGrp="1"/>
          </p:cNvSpPr>
          <p:nvPr>
            <p:ph type="ftr" sz="quarter" idx="11"/>
          </p:nvPr>
        </p:nvSpPr>
        <p:spPr/>
        <p:txBody>
          <a:bodyPr/>
          <a:lstStyle/>
          <a:p>
            <a:r>
              <a:rPr lang="af-ZA" dirty="0" smtClean="0"/>
              <a:t>Discussion</a:t>
            </a:r>
            <a:endParaRPr lang="fr-FR" dirty="0" smtClean="0"/>
          </a:p>
          <a:p>
            <a:endParaRPr lang="fr-FR" dirty="0"/>
          </a:p>
        </p:txBody>
      </p:sp>
      <p:graphicFrame>
        <p:nvGraphicFramePr>
          <p:cNvPr id="5" name="Tableau 4"/>
          <p:cNvGraphicFramePr>
            <a:graphicFrameLocks noGrp="1"/>
          </p:cNvGraphicFramePr>
          <p:nvPr/>
        </p:nvGraphicFramePr>
        <p:xfrm>
          <a:off x="1214414" y="2428868"/>
          <a:ext cx="6096000" cy="1188720"/>
        </p:xfrm>
        <a:graphic>
          <a:graphicData uri="http://schemas.openxmlformats.org/drawingml/2006/table">
            <a:tbl>
              <a:tblPr firstRow="1" bandRow="1">
                <a:tableStyleId>{2D5ABB26-0587-4C30-8999-92F81FD0307C}</a:tableStyleId>
              </a:tblPr>
              <a:tblGrid>
                <a:gridCol w="2714644"/>
                <a:gridCol w="714380"/>
                <a:gridCol w="2666976"/>
              </a:tblGrid>
              <a:tr h="370840">
                <a:tc>
                  <a:txBody>
                    <a:bodyPr/>
                    <a:lstStyle/>
                    <a:p>
                      <a:r>
                        <a:rPr lang="en-US" sz="2200" dirty="0" smtClean="0"/>
                        <a:t>Continuation </a:t>
                      </a:r>
                      <a:endParaRPr lang="fr-FR" sz="2200" dirty="0"/>
                    </a:p>
                  </a:txBody>
                  <a:tcPr/>
                </a:tc>
                <a:tc>
                  <a:txBody>
                    <a:bodyPr/>
                    <a:lstStyle/>
                    <a:p>
                      <a:endParaRPr lang="fr-FR" sz="2200" dirty="0"/>
                    </a:p>
                  </a:txBody>
                  <a:tcPr/>
                </a:tc>
                <a:tc>
                  <a:txBody>
                    <a:bodyPr/>
                    <a:lstStyle/>
                    <a:p>
                      <a:r>
                        <a:rPr lang="en-US" sz="2200" dirty="0" smtClean="0"/>
                        <a:t>Lack of completion</a:t>
                      </a:r>
                      <a:endParaRPr lang="fr-FR" sz="2200" dirty="0"/>
                    </a:p>
                  </a:txBody>
                  <a:tcPr/>
                </a:tc>
              </a:tr>
              <a:tr h="370840">
                <a:tc>
                  <a:txBody>
                    <a:bodyPr/>
                    <a:lstStyle/>
                    <a:p>
                      <a:r>
                        <a:rPr lang="en-US" sz="2200" dirty="0" smtClean="0"/>
                        <a:t>Negative/Affirm.</a:t>
                      </a:r>
                      <a:r>
                        <a:rPr lang="en-US" sz="2200" baseline="0" dirty="0" smtClean="0"/>
                        <a:t> polarity utterance</a:t>
                      </a:r>
                      <a:endParaRPr lang="fr-FR" sz="2200" dirty="0"/>
                    </a:p>
                  </a:txBody>
                  <a:tcPr/>
                </a:tc>
                <a:tc>
                  <a:txBody>
                    <a:bodyPr/>
                    <a:lstStyle/>
                    <a:p>
                      <a:r>
                        <a:rPr lang="en-US" sz="2200" dirty="0" smtClean="0">
                          <a:sym typeface="Wingdings" pitchFamily="2" charset="2"/>
                        </a:rPr>
                        <a:t> </a:t>
                      </a:r>
                      <a:endParaRPr lang="fr-FR" sz="2200" dirty="0"/>
                    </a:p>
                  </a:txBody>
                  <a:tcPr/>
                </a:tc>
                <a:tc>
                  <a:txBody>
                    <a:bodyPr/>
                    <a:lstStyle/>
                    <a:p>
                      <a:r>
                        <a:rPr lang="en-US" sz="2200" dirty="0" smtClean="0"/>
                        <a:t>Negative polarity </a:t>
                      </a:r>
                    </a:p>
                    <a:p>
                      <a:r>
                        <a:rPr lang="en-US" sz="2200" dirty="0" smtClean="0"/>
                        <a:t>utterance</a:t>
                      </a:r>
                      <a:endParaRPr lang="fr-FR" sz="2200"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af-ZA" dirty="0" smtClean="0"/>
              <a:t>Negation H% as </a:t>
            </a:r>
            <a:r>
              <a:rPr lang="en-US" dirty="0" smtClean="0"/>
              <a:t>the second part of a double negation-marking construction </a:t>
            </a:r>
            <a:endParaRPr lang="fr-FR" dirty="0"/>
          </a:p>
        </p:txBody>
      </p:sp>
      <p:sp>
        <p:nvSpPr>
          <p:cNvPr id="3" name="Espace réservé du contenu 2"/>
          <p:cNvSpPr>
            <a:spLocks noGrp="1"/>
          </p:cNvSpPr>
          <p:nvPr>
            <p:ph sz="quarter" idx="1"/>
          </p:nvPr>
        </p:nvSpPr>
        <p:spPr/>
        <p:txBody>
          <a:bodyPr>
            <a:normAutofit fontScale="92500" lnSpcReduction="10000"/>
          </a:bodyPr>
          <a:lstStyle/>
          <a:p>
            <a:r>
              <a:rPr lang="en-US" dirty="0" smtClean="0"/>
              <a:t>Polarity neutral emphatic words such as ‘even a thing’, ‘even a person’  are a common source of the second part of a bi-partite negation construction (van </a:t>
            </a:r>
            <a:r>
              <a:rPr lang="en-US" dirty="0" err="1" smtClean="0"/>
              <a:t>Alsenoy</a:t>
            </a:r>
            <a:r>
              <a:rPr lang="en-US" dirty="0" smtClean="0"/>
              <a:t> &amp; van </a:t>
            </a:r>
            <a:r>
              <a:rPr lang="en-US" dirty="0" err="1" smtClean="0"/>
              <a:t>der</a:t>
            </a:r>
            <a:r>
              <a:rPr lang="en-US" dirty="0" smtClean="0"/>
              <a:t> </a:t>
            </a:r>
            <a:r>
              <a:rPr lang="en-US" dirty="0" err="1" smtClean="0"/>
              <a:t>Auwera</a:t>
            </a:r>
            <a:r>
              <a:rPr lang="en-US" dirty="0" smtClean="0"/>
              <a:t> 2014)</a:t>
            </a:r>
          </a:p>
          <a:p>
            <a:pPr lvl="1"/>
            <a:r>
              <a:rPr lang="en-US" dirty="0" smtClean="0"/>
              <a:t>Cf. French: the second part of the negation,</a:t>
            </a:r>
            <a:r>
              <a:rPr lang="en-US" i="1" dirty="0" smtClean="0"/>
              <a:t> pas,</a:t>
            </a:r>
            <a:r>
              <a:rPr lang="en-US" dirty="0" smtClean="0"/>
              <a:t> is mutually exclusive with the negative quantifiers such words as </a:t>
            </a:r>
            <a:r>
              <a:rPr lang="en-US" i="1" dirty="0" err="1" smtClean="0"/>
              <a:t>rien</a:t>
            </a:r>
            <a:r>
              <a:rPr lang="en-US" dirty="0" smtClean="0"/>
              <a:t> ‘nothing’, </a:t>
            </a:r>
            <a:r>
              <a:rPr lang="en-US" i="1" dirty="0" err="1" smtClean="0"/>
              <a:t>personne</a:t>
            </a:r>
            <a:r>
              <a:rPr lang="en-US" dirty="0" smtClean="0"/>
              <a:t> ‘</a:t>
            </a:r>
            <a:r>
              <a:rPr lang="en-US" dirty="0" err="1" smtClean="0"/>
              <a:t>nodoby</a:t>
            </a:r>
            <a:r>
              <a:rPr lang="en-US" dirty="0" smtClean="0"/>
              <a:t>’, </a:t>
            </a:r>
            <a:r>
              <a:rPr lang="en-US" i="1" dirty="0" err="1" smtClean="0"/>
              <a:t>nulpart</a:t>
            </a:r>
            <a:r>
              <a:rPr lang="en-US" dirty="0" smtClean="0"/>
              <a:t> ‘nowhere’ etc. </a:t>
            </a:r>
          </a:p>
          <a:p>
            <a:pPr lvl="1"/>
            <a:r>
              <a:rPr lang="en-US" dirty="0" smtClean="0"/>
              <a:t>This distribution is explained by the fact that </a:t>
            </a:r>
            <a:r>
              <a:rPr lang="en-US" i="1" dirty="0" smtClean="0"/>
              <a:t>pas</a:t>
            </a:r>
            <a:r>
              <a:rPr lang="en-US" dirty="0" smtClean="0"/>
              <a:t> originally belonged to the same semantic group as </a:t>
            </a:r>
            <a:r>
              <a:rPr lang="en-US" i="1" dirty="0" err="1" smtClean="0"/>
              <a:t>rien</a:t>
            </a:r>
            <a:r>
              <a:rPr lang="en-US" i="1" dirty="0" smtClean="0"/>
              <a:t>, </a:t>
            </a:r>
            <a:r>
              <a:rPr lang="en-US" i="1" dirty="0" err="1" smtClean="0"/>
              <a:t>personne</a:t>
            </a:r>
            <a:r>
              <a:rPr lang="en-US" dirty="0" smtClean="0"/>
              <a:t> etc., namely polarity neutral emphatic markers `even a thing', `even a person' etc</a:t>
            </a:r>
          </a:p>
          <a:p>
            <a:pPr lvl="1"/>
            <a:r>
              <a:rPr lang="en-US" dirty="0" smtClean="0"/>
              <a:t>cf. in Kakabe: ↑</a:t>
            </a:r>
            <a:r>
              <a:rPr lang="en-US" i="1" dirty="0" err="1" smtClean="0"/>
              <a:t>fɛ́nfɛ̀n</a:t>
            </a:r>
            <a:r>
              <a:rPr lang="en-US" i="1" dirty="0" smtClean="0"/>
              <a:t> </a:t>
            </a:r>
            <a:r>
              <a:rPr lang="en-US" dirty="0" smtClean="0"/>
              <a:t>‘even a thing’ and ↑</a:t>
            </a:r>
            <a:r>
              <a:rPr lang="en-US" i="1" dirty="0" err="1" smtClean="0"/>
              <a:t>dóodo</a:t>
            </a:r>
            <a:r>
              <a:rPr lang="en-US" i="1" dirty="0" smtClean="0"/>
              <a:t>̀</a:t>
            </a:r>
            <a:r>
              <a:rPr lang="en-US" dirty="0" smtClean="0"/>
              <a:t> ‘even a person’ are neutral polarity items which can be used either in negative or in affirmative utterances. </a:t>
            </a:r>
            <a:endParaRPr lang="fr-FR" dirty="0" smtClean="0"/>
          </a:p>
          <a:p>
            <a:pPr lvl="1"/>
            <a:endParaRPr lang="en-US" dirty="0" smtClean="0"/>
          </a:p>
        </p:txBody>
      </p:sp>
      <p:sp>
        <p:nvSpPr>
          <p:cNvPr id="4" name="Espace réservé du pied de page 3"/>
          <p:cNvSpPr>
            <a:spLocks noGrp="1"/>
          </p:cNvSpPr>
          <p:nvPr>
            <p:ph type="ftr" sz="quarter" idx="11"/>
          </p:nvPr>
        </p:nvSpPr>
        <p:spPr/>
        <p:txBody>
          <a:bodyPr/>
          <a:lstStyle/>
          <a:p>
            <a:r>
              <a:rPr lang="af-ZA" dirty="0" smtClean="0"/>
              <a:t>Discussion</a:t>
            </a:r>
            <a:endParaRPr lang="fr-FR" dirty="0" smtClean="0"/>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af-ZA" dirty="0" smtClean="0"/>
              <a:t>Negation H% as </a:t>
            </a:r>
            <a:r>
              <a:rPr lang="en-US" dirty="0" smtClean="0"/>
              <a:t>the second part of a double negation-marking construction </a:t>
            </a:r>
            <a:endParaRPr lang="fr-FR" dirty="0"/>
          </a:p>
        </p:txBody>
      </p:sp>
      <p:sp>
        <p:nvSpPr>
          <p:cNvPr id="3" name="Espace réservé du contenu 2"/>
          <p:cNvSpPr>
            <a:spLocks noGrp="1"/>
          </p:cNvSpPr>
          <p:nvPr>
            <p:ph sz="quarter" idx="1"/>
          </p:nvPr>
        </p:nvSpPr>
        <p:spPr/>
        <p:txBody>
          <a:bodyPr>
            <a:normAutofit/>
          </a:bodyPr>
          <a:lstStyle/>
          <a:p>
            <a:r>
              <a:rPr lang="en-US" dirty="0" smtClean="0"/>
              <a:t>The sentence-final particles with assertion focus are another common source for the second element of a double negation-marking construction, at least in Western African languages, see (Beyer 2009: 205).</a:t>
            </a:r>
          </a:p>
          <a:p>
            <a:r>
              <a:rPr lang="en-US" dirty="0" smtClean="0"/>
              <a:t>One can suppose that the Negation H% in Kakabe is a ‘less segmental’ equivalent of emphatic final particles which became associated with negation. </a:t>
            </a:r>
          </a:p>
          <a:p>
            <a:pPr lvl="1"/>
            <a:r>
              <a:rPr lang="en-US" dirty="0" smtClean="0"/>
              <a:t>final emphatic particles</a:t>
            </a:r>
            <a:r>
              <a:rPr lang="en-US" i="1" dirty="0" smtClean="0"/>
              <a:t> ↑</a:t>
            </a:r>
            <a:r>
              <a:rPr lang="en-US" i="1" dirty="0" err="1" smtClean="0"/>
              <a:t>féw</a:t>
            </a:r>
            <a:r>
              <a:rPr lang="en-US" dirty="0" smtClean="0"/>
              <a:t>, </a:t>
            </a:r>
            <a:r>
              <a:rPr lang="en-US" i="1" dirty="0" smtClean="0"/>
              <a:t>↑</a:t>
            </a:r>
            <a:r>
              <a:rPr lang="en-US" i="1" dirty="0" err="1" smtClean="0"/>
              <a:t>fúyi</a:t>
            </a:r>
            <a:r>
              <a:rPr lang="en-US" dirty="0" smtClean="0"/>
              <a:t> host (↑)H tone, and occur mostly in negative utterances. </a:t>
            </a:r>
          </a:p>
          <a:p>
            <a:pPr lvl="1"/>
            <a:r>
              <a:rPr lang="en-US" dirty="0" smtClean="0"/>
              <a:t>Since they are always IP-final, there is no way to tell whether (↑)H is their lexical tone or whether it is the IP-final tone. </a:t>
            </a:r>
          </a:p>
          <a:p>
            <a:pPr lvl="1"/>
            <a:endParaRPr lang="en-US" dirty="0" smtClean="0"/>
          </a:p>
          <a:p>
            <a:endParaRPr lang="en-US" dirty="0" smtClean="0"/>
          </a:p>
          <a:p>
            <a:endParaRPr lang="fr-FR" dirty="0"/>
          </a:p>
        </p:txBody>
      </p:sp>
      <p:sp>
        <p:nvSpPr>
          <p:cNvPr id="4" name="Espace réservé du pied de page 3"/>
          <p:cNvSpPr>
            <a:spLocks noGrp="1"/>
          </p:cNvSpPr>
          <p:nvPr>
            <p:ph type="ftr" sz="quarter" idx="11"/>
          </p:nvPr>
        </p:nvSpPr>
        <p:spPr/>
        <p:txBody>
          <a:bodyPr/>
          <a:lstStyle/>
          <a:p>
            <a:r>
              <a:rPr lang="af-ZA" dirty="0" smtClean="0"/>
              <a:t>Discussion</a:t>
            </a:r>
            <a:endParaRPr lang="fr-FR" dirty="0" smtClean="0"/>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Conclusion </a:t>
            </a:r>
            <a:r>
              <a:rPr lang="en-US" dirty="0" smtClean="0"/>
              <a:t>and further questions</a:t>
            </a:r>
            <a:endParaRPr lang="fr-FR" dirty="0"/>
          </a:p>
        </p:txBody>
      </p:sp>
      <p:sp>
        <p:nvSpPr>
          <p:cNvPr id="3" name="Espace réservé du contenu 2"/>
          <p:cNvSpPr>
            <a:spLocks noGrp="1"/>
          </p:cNvSpPr>
          <p:nvPr>
            <p:ph sz="quarter" idx="1"/>
          </p:nvPr>
        </p:nvSpPr>
        <p:spPr/>
        <p:txBody>
          <a:bodyPr>
            <a:normAutofit/>
          </a:bodyPr>
          <a:lstStyle/>
          <a:p>
            <a:r>
              <a:rPr lang="en-US" sz="2400" dirty="0" smtClean="0"/>
              <a:t>The prosodic marking of negation in Kakabe may be motivated by its role in the organization of the hearer-speaker interaction.</a:t>
            </a:r>
          </a:p>
          <a:p>
            <a:r>
              <a:rPr lang="en-US" sz="2400" dirty="0" smtClean="0"/>
              <a:t>Is there a link between the use of words with inherent assertion focus and the interactional non-completeness of negative utterance (assertion focus markers as a resolution for the non-completeness of negative utterances)? </a:t>
            </a:r>
            <a:endParaRPr lang="en-US" sz="2400" dirty="0" smtClean="0"/>
          </a:p>
          <a:p>
            <a:r>
              <a:rPr lang="en-US" sz="2400" dirty="0" smtClean="0"/>
              <a:t>Why only </a:t>
            </a:r>
            <a:r>
              <a:rPr lang="en-US" sz="2400" dirty="0" err="1" smtClean="0"/>
              <a:t>prosodically</a:t>
            </a:r>
            <a:r>
              <a:rPr lang="en-US" sz="2400" dirty="0" smtClean="0"/>
              <a:t> minimal negation utterances </a:t>
            </a:r>
            <a:r>
              <a:rPr lang="en-US" sz="2400" dirty="0" smtClean="0"/>
              <a:t>are involved in the tonal negation marking?</a:t>
            </a:r>
            <a:endParaRPr lang="en-US" sz="2400" dirty="0" smtClean="0"/>
          </a:p>
          <a:p>
            <a:r>
              <a:rPr lang="en-US" sz="2400" dirty="0" smtClean="0"/>
              <a:t>The non-segmental marking of negation may be a wider phenomenon than has been reported so </a:t>
            </a:r>
            <a:r>
              <a:rPr lang="en-US" sz="2400" dirty="0" smtClean="0"/>
              <a:t>far.</a:t>
            </a:r>
            <a:endParaRPr lang="en-US" sz="2400" dirty="0" smtClean="0"/>
          </a:p>
        </p:txBody>
      </p:sp>
      <p:sp>
        <p:nvSpPr>
          <p:cNvPr id="4" name="Espace réservé du pied de page 3"/>
          <p:cNvSpPr>
            <a:spLocks noGrp="1"/>
          </p:cNvSpPr>
          <p:nvPr>
            <p:ph type="ftr" sz="quarter" idx="11"/>
          </p:nvPr>
        </p:nvSpPr>
        <p:spPr/>
        <p:txBody>
          <a:bodyPr/>
          <a:lstStyle/>
          <a:p>
            <a:r>
              <a:rPr lang="af-ZA" dirty="0" smtClean="0"/>
              <a:t>Conclusion</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smtClean="0"/>
              <a:t>Tone and intonation as negation marking in the languages of the world</a:t>
            </a:r>
            <a:endParaRPr lang="fr-FR" dirty="0"/>
          </a:p>
        </p:txBody>
      </p:sp>
      <p:sp>
        <p:nvSpPr>
          <p:cNvPr id="3" name="Espace réservé du contenu 2"/>
          <p:cNvSpPr>
            <a:spLocks noGrp="1"/>
          </p:cNvSpPr>
          <p:nvPr>
            <p:ph sz="quarter" idx="1"/>
          </p:nvPr>
        </p:nvSpPr>
        <p:spPr/>
        <p:txBody>
          <a:bodyPr>
            <a:normAutofit fontScale="85000" lnSpcReduction="20000"/>
          </a:bodyPr>
          <a:lstStyle/>
          <a:p>
            <a:r>
              <a:rPr lang="en-US" dirty="0" smtClean="0"/>
              <a:t>Tonal or intonational marking of negation is very rarely attested in linguistic descriptions </a:t>
            </a:r>
          </a:p>
          <a:p>
            <a:r>
              <a:rPr lang="en-US" dirty="0" smtClean="0"/>
              <a:t>Dryer (2013): only one language (out of 1324), namely </a:t>
            </a:r>
            <a:r>
              <a:rPr lang="en-US" dirty="0" err="1" smtClean="0"/>
              <a:t>Engenni</a:t>
            </a:r>
            <a:r>
              <a:rPr lang="en-US" dirty="0" smtClean="0"/>
              <a:t> (</a:t>
            </a:r>
            <a:r>
              <a:rPr lang="en-US" dirty="0" err="1" smtClean="0"/>
              <a:t>Edoid</a:t>
            </a:r>
            <a:r>
              <a:rPr lang="en-US" dirty="0" smtClean="0"/>
              <a:t>) where tone is the sole marker of negation</a:t>
            </a:r>
            <a:endParaRPr lang="fr-FR" dirty="0"/>
          </a:p>
          <a:p>
            <a:r>
              <a:rPr lang="en-US" dirty="0" smtClean="0"/>
              <a:t>a few languages where negation is coded both by tone and a segmental marker:</a:t>
            </a:r>
          </a:p>
          <a:p>
            <a:pPr lvl="1"/>
            <a:r>
              <a:rPr lang="en-US" dirty="0" err="1" smtClean="0"/>
              <a:t>Mano</a:t>
            </a:r>
            <a:r>
              <a:rPr lang="en-US" dirty="0" smtClean="0"/>
              <a:t>: negation is coded either by a preverbal negative particle or by changing the tone on the subject pronoun </a:t>
            </a:r>
          </a:p>
          <a:p>
            <a:pPr lvl="1"/>
            <a:r>
              <a:rPr lang="en-US" dirty="0" smtClean="0"/>
              <a:t>Igbo, a Niger-Volta language H replaces the L of the auxiliary in negative utterances (</a:t>
            </a:r>
            <a:r>
              <a:rPr lang="en-US" dirty="0" err="1" smtClean="0"/>
              <a:t>Ndimele</a:t>
            </a:r>
            <a:r>
              <a:rPr lang="en-US" dirty="0" smtClean="0"/>
              <a:t> 2009; </a:t>
            </a:r>
            <a:r>
              <a:rPr lang="en-US" dirty="0" err="1" smtClean="0"/>
              <a:t>Obiamalu</a:t>
            </a:r>
            <a:r>
              <a:rPr lang="en-US" dirty="0" smtClean="0"/>
              <a:t> 2013)</a:t>
            </a:r>
          </a:p>
          <a:p>
            <a:pPr lvl="1"/>
            <a:r>
              <a:rPr lang="en-US" dirty="0" err="1" smtClean="0"/>
              <a:t>Bobo</a:t>
            </a:r>
            <a:r>
              <a:rPr lang="en-US" dirty="0" smtClean="0"/>
              <a:t> (Western Mande), negative utterances have a special intonation pattern similar to that of exclamations  (Morse 1976)</a:t>
            </a:r>
          </a:p>
          <a:p>
            <a:pPr lvl="1"/>
            <a:r>
              <a:rPr lang="en-US" dirty="0" err="1" smtClean="0"/>
              <a:t>Nghlwa</a:t>
            </a:r>
            <a:r>
              <a:rPr lang="en-US" dirty="0" smtClean="0"/>
              <a:t> /</a:t>
            </a:r>
            <a:r>
              <a:rPr lang="en-US" dirty="0" err="1" smtClean="0"/>
              <a:t>Mbato</a:t>
            </a:r>
            <a:r>
              <a:rPr lang="en-US" dirty="0"/>
              <a:t> </a:t>
            </a:r>
            <a:r>
              <a:rPr lang="en-US" dirty="0" smtClean="0"/>
              <a:t>(&lt;</a:t>
            </a:r>
            <a:r>
              <a:rPr lang="en-US" dirty="0" err="1" smtClean="0"/>
              <a:t>Kru</a:t>
            </a:r>
            <a:r>
              <a:rPr lang="en-US" dirty="0" smtClean="0"/>
              <a:t>): clause-final mora (lengthening of the final vowel) with M tone (Thomas </a:t>
            </a:r>
            <a:r>
              <a:rPr lang="en-US" dirty="0" err="1" smtClean="0"/>
              <a:t>Blecke</a:t>
            </a:r>
            <a:r>
              <a:rPr lang="en-US" dirty="0" smtClean="0"/>
              <a:t>, p.c.)</a:t>
            </a:r>
          </a:p>
          <a:p>
            <a:pPr lvl="1"/>
            <a:r>
              <a:rPr lang="en-US" dirty="0" err="1" smtClean="0"/>
              <a:t>Kuot</a:t>
            </a:r>
            <a:r>
              <a:rPr lang="en-US" dirty="0" smtClean="0"/>
              <a:t> (&lt;Papuan) </a:t>
            </a:r>
            <a:r>
              <a:rPr lang="fr-FR" dirty="0" err="1" smtClean="0"/>
              <a:t>particular</a:t>
            </a:r>
            <a:r>
              <a:rPr lang="fr-FR" dirty="0" smtClean="0"/>
              <a:t> </a:t>
            </a:r>
            <a:r>
              <a:rPr lang="fr-FR" dirty="0" err="1" smtClean="0"/>
              <a:t>tone</a:t>
            </a:r>
            <a:r>
              <a:rPr lang="fr-FR" dirty="0" smtClean="0"/>
              <a:t> contour for </a:t>
            </a:r>
            <a:r>
              <a:rPr lang="fr-FR" dirty="0" err="1" smtClean="0"/>
              <a:t>negation</a:t>
            </a:r>
            <a:r>
              <a:rPr lang="fr-FR" dirty="0" smtClean="0"/>
              <a:t> (</a:t>
            </a:r>
            <a:r>
              <a:rPr lang="fr-FR" dirty="0" err="1" smtClean="0"/>
              <a:t>Lindstr</a:t>
            </a:r>
            <a:r>
              <a:rPr lang="fr-FR" dirty="0" err="1" smtClean="0">
                <a:cs typeface="Times New Roman"/>
              </a:rPr>
              <a:t>öm</a:t>
            </a:r>
            <a:r>
              <a:rPr lang="fr-FR" dirty="0" smtClean="0">
                <a:cs typeface="Times New Roman"/>
              </a:rPr>
              <a:t> 2005)</a:t>
            </a:r>
            <a:endParaRPr lang="en-US" dirty="0" smtClean="0"/>
          </a:p>
        </p:txBody>
      </p:sp>
      <p:sp>
        <p:nvSpPr>
          <p:cNvPr id="4" name="Espace réservé du pied de page 3"/>
          <p:cNvSpPr>
            <a:spLocks noGrp="1"/>
          </p:cNvSpPr>
          <p:nvPr>
            <p:ph type="ftr" sz="quarter" idx="11"/>
          </p:nvPr>
        </p:nvSpPr>
        <p:spPr/>
        <p:txBody>
          <a:bodyPr/>
          <a:lstStyle/>
          <a:p>
            <a:r>
              <a:rPr lang="en-US" dirty="0" smtClean="0"/>
              <a:t>Introduction</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References</a:t>
            </a:r>
            <a:endParaRPr lang="fr-FR" dirty="0"/>
          </a:p>
        </p:txBody>
      </p:sp>
      <p:sp>
        <p:nvSpPr>
          <p:cNvPr id="3" name="Espace réservé du contenu 2"/>
          <p:cNvSpPr>
            <a:spLocks noGrp="1"/>
          </p:cNvSpPr>
          <p:nvPr>
            <p:ph sz="quarter" idx="1"/>
          </p:nvPr>
        </p:nvSpPr>
        <p:spPr/>
        <p:txBody>
          <a:bodyPr>
            <a:normAutofit fontScale="55000" lnSpcReduction="20000"/>
          </a:bodyPr>
          <a:lstStyle/>
          <a:p>
            <a:pPr>
              <a:buNone/>
            </a:pPr>
            <a:r>
              <a:rPr lang="fr-FR" dirty="0" smtClean="0"/>
              <a:t>Van </a:t>
            </a:r>
            <a:r>
              <a:rPr lang="fr-FR" dirty="0" err="1" smtClean="0"/>
              <a:t>Alsenoy</a:t>
            </a:r>
            <a:r>
              <a:rPr lang="fr-FR" dirty="0" smtClean="0"/>
              <a:t>, Lauren, and Johan van der Auwera. “On the Relation </a:t>
            </a:r>
            <a:r>
              <a:rPr lang="fr-FR" dirty="0" err="1" smtClean="0"/>
              <a:t>between</a:t>
            </a:r>
            <a:r>
              <a:rPr lang="fr-FR" dirty="0" smtClean="0"/>
              <a:t> Double </a:t>
            </a:r>
            <a:r>
              <a:rPr lang="fr-FR" dirty="0" err="1" smtClean="0"/>
              <a:t>Clausal</a:t>
            </a:r>
            <a:r>
              <a:rPr lang="fr-FR" dirty="0" smtClean="0"/>
              <a:t> </a:t>
            </a:r>
            <a:r>
              <a:rPr lang="fr-FR" dirty="0" err="1" smtClean="0"/>
              <a:t>Negation</a:t>
            </a:r>
            <a:r>
              <a:rPr lang="fr-FR" dirty="0" smtClean="0"/>
              <a:t> and </a:t>
            </a:r>
            <a:r>
              <a:rPr lang="fr-FR" dirty="0" err="1" smtClean="0"/>
              <a:t>Negative</a:t>
            </a:r>
            <a:r>
              <a:rPr lang="fr-FR" dirty="0" smtClean="0"/>
              <a:t> Concord.” In </a:t>
            </a:r>
            <a:r>
              <a:rPr lang="fr-FR" i="1" dirty="0" err="1" smtClean="0"/>
              <a:t>Studies</a:t>
            </a:r>
            <a:r>
              <a:rPr lang="fr-FR" i="1" dirty="0" smtClean="0"/>
              <a:t> in </a:t>
            </a:r>
            <a:r>
              <a:rPr lang="fr-FR" i="1" dirty="0" err="1" smtClean="0"/>
              <a:t>Language</a:t>
            </a:r>
            <a:r>
              <a:rPr lang="fr-FR" i="1" dirty="0" smtClean="0"/>
              <a:t> </a:t>
            </a:r>
            <a:r>
              <a:rPr lang="fr-FR" i="1" dirty="0" err="1" smtClean="0"/>
              <a:t>Companion</a:t>
            </a:r>
            <a:r>
              <a:rPr lang="fr-FR" i="1" dirty="0" smtClean="0"/>
              <a:t> </a:t>
            </a:r>
            <a:r>
              <a:rPr lang="fr-FR" i="1" dirty="0" err="1" smtClean="0"/>
              <a:t>Series</a:t>
            </a:r>
            <a:r>
              <a:rPr lang="fr-FR" dirty="0" smtClean="0"/>
              <a:t>, </a:t>
            </a:r>
            <a:r>
              <a:rPr lang="fr-FR" dirty="0" err="1" smtClean="0"/>
              <a:t>edited</a:t>
            </a:r>
            <a:r>
              <a:rPr lang="fr-FR" dirty="0" smtClean="0"/>
              <a:t> by </a:t>
            </a:r>
            <a:r>
              <a:rPr lang="fr-FR" dirty="0" err="1" smtClean="0"/>
              <a:t>Maj</a:t>
            </a:r>
            <a:r>
              <a:rPr lang="fr-FR" dirty="0" smtClean="0"/>
              <a:t>-</a:t>
            </a:r>
            <a:r>
              <a:rPr lang="fr-FR" dirty="0" err="1" smtClean="0"/>
              <a:t>Britt</a:t>
            </a:r>
            <a:r>
              <a:rPr lang="fr-FR" dirty="0" smtClean="0"/>
              <a:t> </a:t>
            </a:r>
            <a:r>
              <a:rPr lang="fr-FR" dirty="0" err="1" smtClean="0"/>
              <a:t>Mosegaard</a:t>
            </a:r>
            <a:r>
              <a:rPr lang="fr-FR" dirty="0" smtClean="0"/>
              <a:t> Hansen and Jacqueline Visconti, 160:13–46. Amsterdam: John Benjamins </a:t>
            </a:r>
            <a:r>
              <a:rPr lang="fr-FR" dirty="0" err="1" smtClean="0"/>
              <a:t>Publishing</a:t>
            </a:r>
            <a:r>
              <a:rPr lang="fr-FR" dirty="0" smtClean="0"/>
              <a:t> </a:t>
            </a:r>
            <a:r>
              <a:rPr lang="fr-FR" dirty="0" err="1" smtClean="0"/>
              <a:t>Company</a:t>
            </a:r>
            <a:r>
              <a:rPr lang="fr-FR" dirty="0" smtClean="0"/>
              <a:t>, 2014.</a:t>
            </a:r>
          </a:p>
          <a:p>
            <a:pPr>
              <a:buNone/>
            </a:pPr>
            <a:r>
              <a:rPr lang="fr-FR" dirty="0" err="1" smtClean="0"/>
              <a:t>Beyer</a:t>
            </a:r>
            <a:r>
              <a:rPr lang="fr-FR" dirty="0"/>
              <a:t>, Klaus. “Double </a:t>
            </a:r>
            <a:r>
              <a:rPr lang="fr-FR" dirty="0" err="1"/>
              <a:t>Negation</a:t>
            </a:r>
            <a:r>
              <a:rPr lang="fr-FR" dirty="0"/>
              <a:t>-</a:t>
            </a:r>
            <a:r>
              <a:rPr lang="fr-FR" dirty="0" err="1"/>
              <a:t>Marking</a:t>
            </a:r>
            <a:r>
              <a:rPr lang="fr-FR" dirty="0"/>
              <a:t>: A Case of Contact-</a:t>
            </a:r>
            <a:r>
              <a:rPr lang="fr-FR" dirty="0" err="1"/>
              <a:t>Induced</a:t>
            </a:r>
            <a:r>
              <a:rPr lang="fr-FR" dirty="0"/>
              <a:t> Grammaticalization in West </a:t>
            </a:r>
            <a:r>
              <a:rPr lang="fr-FR" dirty="0" err="1"/>
              <a:t>Africa</a:t>
            </a:r>
            <a:r>
              <a:rPr lang="fr-FR" dirty="0"/>
              <a:t>?” In </a:t>
            </a:r>
            <a:r>
              <a:rPr lang="fr-FR" i="1" dirty="0" err="1"/>
              <a:t>Negation</a:t>
            </a:r>
            <a:r>
              <a:rPr lang="fr-FR" i="1" dirty="0"/>
              <a:t> Patterns in West </a:t>
            </a:r>
            <a:r>
              <a:rPr lang="fr-FR" i="1" dirty="0" err="1"/>
              <a:t>African</a:t>
            </a:r>
            <a:r>
              <a:rPr lang="fr-FR" i="1" dirty="0"/>
              <a:t> </a:t>
            </a:r>
            <a:r>
              <a:rPr lang="fr-FR" i="1" dirty="0" err="1"/>
              <a:t>Languages</a:t>
            </a:r>
            <a:r>
              <a:rPr lang="fr-FR" i="1" dirty="0"/>
              <a:t> and </a:t>
            </a:r>
            <a:r>
              <a:rPr lang="fr-FR" i="1" dirty="0" err="1"/>
              <a:t>beyond</a:t>
            </a:r>
            <a:r>
              <a:rPr lang="fr-FR" dirty="0"/>
              <a:t>, </a:t>
            </a:r>
            <a:r>
              <a:rPr lang="fr-FR" dirty="0" err="1"/>
              <a:t>edited</a:t>
            </a:r>
            <a:r>
              <a:rPr lang="fr-FR" dirty="0"/>
              <a:t> by Norbert </a:t>
            </a:r>
            <a:r>
              <a:rPr lang="fr-FR" dirty="0" err="1"/>
              <a:t>Cyffer</a:t>
            </a:r>
            <a:r>
              <a:rPr lang="fr-FR" dirty="0"/>
              <a:t>, Erwin </a:t>
            </a:r>
            <a:r>
              <a:rPr lang="fr-FR" dirty="0" err="1"/>
              <a:t>Ebermann</a:t>
            </a:r>
            <a:r>
              <a:rPr lang="fr-FR" dirty="0"/>
              <a:t>, and Georg </a:t>
            </a:r>
            <a:r>
              <a:rPr lang="fr-FR" dirty="0" err="1"/>
              <a:t>Ziegelmeyer</a:t>
            </a:r>
            <a:r>
              <a:rPr lang="fr-FR" dirty="0"/>
              <a:t>, 205–22. </a:t>
            </a:r>
            <a:r>
              <a:rPr lang="fr-FR" dirty="0" err="1"/>
              <a:t>Typological</a:t>
            </a:r>
            <a:r>
              <a:rPr lang="fr-FR" dirty="0"/>
              <a:t> </a:t>
            </a:r>
            <a:r>
              <a:rPr lang="fr-FR" dirty="0" err="1"/>
              <a:t>Studies</a:t>
            </a:r>
            <a:r>
              <a:rPr lang="fr-FR" dirty="0"/>
              <a:t> in </a:t>
            </a:r>
            <a:r>
              <a:rPr lang="fr-FR" dirty="0" err="1"/>
              <a:t>Language</a:t>
            </a:r>
            <a:r>
              <a:rPr lang="fr-FR" dirty="0"/>
              <a:t>, v. 87. Amsterdam ; Philadelphia: John Benjamins Pub. Co, 2009.</a:t>
            </a:r>
          </a:p>
          <a:p>
            <a:pPr>
              <a:buNone/>
            </a:pPr>
            <a:r>
              <a:rPr lang="fr-FR" dirty="0" err="1"/>
              <a:t>Dryer</a:t>
            </a:r>
            <a:r>
              <a:rPr lang="fr-FR" dirty="0"/>
              <a:t>, Matthew S. “</a:t>
            </a:r>
            <a:r>
              <a:rPr lang="fr-FR" dirty="0" err="1"/>
              <a:t>Order</a:t>
            </a:r>
            <a:r>
              <a:rPr lang="fr-FR" dirty="0"/>
              <a:t> of </a:t>
            </a:r>
            <a:r>
              <a:rPr lang="fr-FR" dirty="0" err="1"/>
              <a:t>Negative</a:t>
            </a:r>
            <a:r>
              <a:rPr lang="fr-FR" dirty="0"/>
              <a:t> </a:t>
            </a:r>
            <a:r>
              <a:rPr lang="fr-FR" dirty="0" err="1"/>
              <a:t>Morpheme</a:t>
            </a:r>
            <a:r>
              <a:rPr lang="fr-FR" dirty="0"/>
              <a:t> and </a:t>
            </a:r>
            <a:r>
              <a:rPr lang="fr-FR" dirty="0" err="1"/>
              <a:t>Verb</a:t>
            </a:r>
            <a:r>
              <a:rPr lang="fr-FR" dirty="0"/>
              <a:t>.” In </a:t>
            </a:r>
            <a:r>
              <a:rPr lang="fr-FR" i="1" dirty="0"/>
              <a:t>The World Atlas of </a:t>
            </a:r>
            <a:r>
              <a:rPr lang="fr-FR" i="1" dirty="0" err="1"/>
              <a:t>Language</a:t>
            </a:r>
            <a:r>
              <a:rPr lang="fr-FR" i="1" dirty="0"/>
              <a:t> Structures Online</a:t>
            </a:r>
            <a:r>
              <a:rPr lang="fr-FR" dirty="0"/>
              <a:t>, </a:t>
            </a:r>
            <a:r>
              <a:rPr lang="fr-FR" dirty="0" err="1"/>
              <a:t>edited</a:t>
            </a:r>
            <a:r>
              <a:rPr lang="fr-FR" dirty="0"/>
              <a:t> by Matthew S. </a:t>
            </a:r>
            <a:r>
              <a:rPr lang="fr-FR" dirty="0" err="1"/>
              <a:t>Dryer</a:t>
            </a:r>
            <a:r>
              <a:rPr lang="fr-FR" dirty="0"/>
              <a:t> and Martin </a:t>
            </a:r>
            <a:r>
              <a:rPr lang="fr-FR" dirty="0" err="1"/>
              <a:t>Haspelmath</a:t>
            </a:r>
            <a:r>
              <a:rPr lang="fr-FR" dirty="0"/>
              <a:t>. Leipzig: Max Planck Institute for </a:t>
            </a:r>
            <a:r>
              <a:rPr lang="fr-FR" dirty="0" err="1"/>
              <a:t>Evolutionary</a:t>
            </a:r>
            <a:r>
              <a:rPr lang="fr-FR" dirty="0"/>
              <a:t> </a:t>
            </a:r>
            <a:r>
              <a:rPr lang="fr-FR" dirty="0" err="1"/>
              <a:t>Anthropology</a:t>
            </a:r>
            <a:r>
              <a:rPr lang="fr-FR" dirty="0"/>
              <a:t>, 2013</a:t>
            </a:r>
            <a:r>
              <a:rPr lang="fr-FR" dirty="0" smtClean="0"/>
              <a:t>.</a:t>
            </a:r>
          </a:p>
          <a:p>
            <a:pPr>
              <a:buNone/>
            </a:pPr>
            <a:r>
              <a:rPr lang="en-US" dirty="0" smtClean="0"/>
              <a:t>Heinemann, Trine. 2003. “Negation in Interaction, in Danish Conversation.” Ph.D. dissertation, York: University of York.</a:t>
            </a:r>
          </a:p>
          <a:p>
            <a:pPr>
              <a:buNone/>
            </a:pPr>
            <a:r>
              <a:rPr lang="fr-FR" dirty="0" smtClean="0"/>
              <a:t>Ford</a:t>
            </a:r>
            <a:r>
              <a:rPr lang="fr-FR" dirty="0"/>
              <a:t>, Cecilia E. “</a:t>
            </a:r>
            <a:r>
              <a:rPr lang="fr-FR" dirty="0" err="1"/>
              <a:t>At</a:t>
            </a:r>
            <a:r>
              <a:rPr lang="fr-FR" dirty="0"/>
              <a:t> the Intersection of </a:t>
            </a:r>
            <a:r>
              <a:rPr lang="fr-FR" dirty="0" err="1"/>
              <a:t>Turn</a:t>
            </a:r>
            <a:r>
              <a:rPr lang="fr-FR" dirty="0"/>
              <a:t> and </a:t>
            </a:r>
            <a:r>
              <a:rPr lang="fr-FR" dirty="0" err="1"/>
              <a:t>Sequence</a:t>
            </a:r>
            <a:r>
              <a:rPr lang="fr-FR" dirty="0"/>
              <a:t>: </a:t>
            </a:r>
            <a:r>
              <a:rPr lang="fr-FR" dirty="0" err="1"/>
              <a:t>Negation</a:t>
            </a:r>
            <a:r>
              <a:rPr lang="fr-FR" dirty="0"/>
              <a:t> and </a:t>
            </a:r>
            <a:r>
              <a:rPr lang="fr-FR" dirty="0" err="1"/>
              <a:t>What</a:t>
            </a:r>
            <a:r>
              <a:rPr lang="fr-FR" dirty="0"/>
              <a:t> </a:t>
            </a:r>
            <a:r>
              <a:rPr lang="fr-FR" dirty="0" err="1"/>
              <a:t>Comes</a:t>
            </a:r>
            <a:r>
              <a:rPr lang="fr-FR" dirty="0"/>
              <a:t> </a:t>
            </a:r>
            <a:r>
              <a:rPr lang="fr-FR" dirty="0" err="1"/>
              <a:t>next</a:t>
            </a:r>
            <a:r>
              <a:rPr lang="fr-FR" dirty="0"/>
              <a:t>.” In </a:t>
            </a:r>
            <a:r>
              <a:rPr lang="fr-FR" i="1" dirty="0" err="1"/>
              <a:t>Studies</a:t>
            </a:r>
            <a:r>
              <a:rPr lang="fr-FR" i="1" dirty="0"/>
              <a:t> in </a:t>
            </a:r>
            <a:r>
              <a:rPr lang="fr-FR" i="1" dirty="0" err="1"/>
              <a:t>Interactional</a:t>
            </a:r>
            <a:r>
              <a:rPr lang="fr-FR" i="1" dirty="0"/>
              <a:t> </a:t>
            </a:r>
            <a:r>
              <a:rPr lang="fr-FR" i="1" dirty="0" err="1"/>
              <a:t>Linguistics</a:t>
            </a:r>
            <a:r>
              <a:rPr lang="fr-FR" dirty="0"/>
              <a:t>, </a:t>
            </a:r>
            <a:r>
              <a:rPr lang="fr-FR" dirty="0" err="1"/>
              <a:t>edited</a:t>
            </a:r>
            <a:r>
              <a:rPr lang="fr-FR" dirty="0"/>
              <a:t> by </a:t>
            </a:r>
            <a:r>
              <a:rPr lang="fr-FR" dirty="0" err="1"/>
              <a:t>Margret</a:t>
            </a:r>
            <a:r>
              <a:rPr lang="fr-FR" dirty="0"/>
              <a:t> </a:t>
            </a:r>
            <a:r>
              <a:rPr lang="fr-FR" dirty="0" err="1"/>
              <a:t>Selting</a:t>
            </a:r>
            <a:r>
              <a:rPr lang="fr-FR" dirty="0"/>
              <a:t> and Elizabeth Couper-</a:t>
            </a:r>
            <a:r>
              <a:rPr lang="fr-FR" dirty="0" err="1"/>
              <a:t>Kuhlen</a:t>
            </a:r>
            <a:r>
              <a:rPr lang="fr-FR" dirty="0"/>
              <a:t>, 51–80. </a:t>
            </a:r>
            <a:r>
              <a:rPr lang="fr-FR" dirty="0" err="1"/>
              <a:t>Studies</a:t>
            </a:r>
            <a:r>
              <a:rPr lang="fr-FR" dirty="0"/>
              <a:t> in </a:t>
            </a:r>
            <a:r>
              <a:rPr lang="fr-FR" dirty="0" err="1"/>
              <a:t>Discourse</a:t>
            </a:r>
            <a:r>
              <a:rPr lang="fr-FR" dirty="0"/>
              <a:t> and </a:t>
            </a:r>
            <a:r>
              <a:rPr lang="fr-FR" dirty="0" err="1"/>
              <a:t>Grammar</a:t>
            </a:r>
            <a:r>
              <a:rPr lang="fr-FR" dirty="0"/>
              <a:t> 10. Amsterdam: J. Benjamins, 2001</a:t>
            </a:r>
            <a:r>
              <a:rPr lang="fr-FR" dirty="0" smtClean="0"/>
              <a:t>.</a:t>
            </a:r>
          </a:p>
          <a:p>
            <a:pPr>
              <a:buNone/>
            </a:pPr>
            <a:r>
              <a:rPr lang="fr-FR" dirty="0" err="1" smtClean="0"/>
              <a:t>Ndimele</a:t>
            </a:r>
            <a:r>
              <a:rPr lang="fr-FR" dirty="0" smtClean="0"/>
              <a:t>, </a:t>
            </a:r>
            <a:r>
              <a:rPr lang="fr-FR" dirty="0" err="1" smtClean="0"/>
              <a:t>Ozo</a:t>
            </a:r>
            <a:r>
              <a:rPr lang="fr-FR" dirty="0" smtClean="0"/>
              <a:t>-</a:t>
            </a:r>
            <a:r>
              <a:rPr lang="fr-FR" dirty="0" err="1" smtClean="0"/>
              <a:t>mekuri</a:t>
            </a:r>
            <a:r>
              <a:rPr lang="fr-FR" dirty="0" smtClean="0"/>
              <a:t>. 2009. “</a:t>
            </a:r>
            <a:r>
              <a:rPr lang="fr-FR" dirty="0" err="1" smtClean="0"/>
              <a:t>Negation</a:t>
            </a:r>
            <a:r>
              <a:rPr lang="fr-FR" dirty="0" smtClean="0"/>
              <a:t> </a:t>
            </a:r>
            <a:r>
              <a:rPr lang="fr-FR" dirty="0" err="1" smtClean="0"/>
              <a:t>Marking</a:t>
            </a:r>
            <a:r>
              <a:rPr lang="fr-FR" dirty="0" smtClean="0"/>
              <a:t> in Igbo.” In </a:t>
            </a:r>
            <a:r>
              <a:rPr lang="fr-FR" i="1" dirty="0" err="1" smtClean="0"/>
              <a:t>Typological</a:t>
            </a:r>
            <a:r>
              <a:rPr lang="fr-FR" i="1" dirty="0" smtClean="0"/>
              <a:t> </a:t>
            </a:r>
            <a:r>
              <a:rPr lang="fr-FR" i="1" dirty="0" err="1" smtClean="0"/>
              <a:t>Studies</a:t>
            </a:r>
            <a:r>
              <a:rPr lang="fr-FR" i="1" dirty="0" smtClean="0"/>
              <a:t> in </a:t>
            </a:r>
            <a:r>
              <a:rPr lang="fr-FR" i="1" dirty="0" err="1" smtClean="0"/>
              <a:t>Language</a:t>
            </a:r>
            <a:r>
              <a:rPr lang="fr-FR" dirty="0" smtClean="0"/>
              <a:t>, </a:t>
            </a:r>
            <a:r>
              <a:rPr lang="fr-FR" dirty="0" err="1" smtClean="0"/>
              <a:t>edited</a:t>
            </a:r>
            <a:r>
              <a:rPr lang="fr-FR" dirty="0" smtClean="0"/>
              <a:t> by Norbert </a:t>
            </a:r>
            <a:r>
              <a:rPr lang="fr-FR" dirty="0" err="1" smtClean="0"/>
              <a:t>Cyffer</a:t>
            </a:r>
            <a:r>
              <a:rPr lang="fr-FR" dirty="0" smtClean="0"/>
              <a:t>, Erwin </a:t>
            </a:r>
            <a:r>
              <a:rPr lang="fr-FR" dirty="0" err="1" smtClean="0"/>
              <a:t>Ebermann</a:t>
            </a:r>
            <a:r>
              <a:rPr lang="fr-FR" dirty="0" smtClean="0"/>
              <a:t>, and Georg </a:t>
            </a:r>
            <a:r>
              <a:rPr lang="fr-FR" dirty="0" err="1" smtClean="0"/>
              <a:t>Ziegelmeyer</a:t>
            </a:r>
            <a:r>
              <a:rPr lang="fr-FR" dirty="0" smtClean="0"/>
              <a:t>, 87:121–38. Amsterdam: John Benjamins </a:t>
            </a:r>
            <a:r>
              <a:rPr lang="fr-FR" dirty="0" err="1" smtClean="0"/>
              <a:t>Publishing</a:t>
            </a:r>
            <a:r>
              <a:rPr lang="fr-FR" dirty="0" smtClean="0"/>
              <a:t> </a:t>
            </a:r>
            <a:r>
              <a:rPr lang="fr-FR" dirty="0" err="1" smtClean="0"/>
              <a:t>Company</a:t>
            </a:r>
            <a:r>
              <a:rPr lang="fr-FR" dirty="0" smtClean="0"/>
              <a:t>.</a:t>
            </a:r>
          </a:p>
          <a:p>
            <a:pPr>
              <a:buNone/>
            </a:pPr>
            <a:r>
              <a:rPr lang="fr-FR" dirty="0" err="1" smtClean="0"/>
              <a:t>Sacks</a:t>
            </a:r>
            <a:r>
              <a:rPr lang="fr-FR" dirty="0"/>
              <a:t>, Harvey. “The Correction-Invitation </a:t>
            </a:r>
            <a:r>
              <a:rPr lang="fr-FR" dirty="0" err="1"/>
              <a:t>Device</a:t>
            </a:r>
            <a:r>
              <a:rPr lang="fr-FR" dirty="0"/>
              <a:t>.” In </a:t>
            </a:r>
            <a:r>
              <a:rPr lang="fr-FR" i="1" dirty="0"/>
              <a:t>Harvey </a:t>
            </a:r>
            <a:r>
              <a:rPr lang="fr-FR" i="1" dirty="0" err="1"/>
              <a:t>Sacks</a:t>
            </a:r>
            <a:r>
              <a:rPr lang="fr-FR" i="1" dirty="0"/>
              <a:t>: Lectures on Conversation</a:t>
            </a:r>
            <a:r>
              <a:rPr lang="fr-FR" dirty="0"/>
              <a:t>, </a:t>
            </a:r>
            <a:r>
              <a:rPr lang="fr-FR" dirty="0" err="1"/>
              <a:t>edited</a:t>
            </a:r>
            <a:r>
              <a:rPr lang="fr-FR" dirty="0"/>
              <a:t> by Gail Jefferson, 21–25. Oxford: </a:t>
            </a:r>
            <a:r>
              <a:rPr lang="fr-FR" dirty="0" err="1"/>
              <a:t>Blackwell</a:t>
            </a:r>
            <a:r>
              <a:rPr lang="fr-FR" dirty="0"/>
              <a:t> </a:t>
            </a:r>
            <a:r>
              <a:rPr lang="fr-FR" dirty="0" err="1"/>
              <a:t>Publishing</a:t>
            </a:r>
            <a:r>
              <a:rPr lang="fr-FR" dirty="0"/>
              <a:t>, 1992.</a:t>
            </a:r>
          </a:p>
          <a:p>
            <a:pPr>
              <a:buNone/>
            </a:pPr>
            <a:r>
              <a:rPr lang="fr-FR" dirty="0" err="1"/>
              <a:t>Schegloff</a:t>
            </a:r>
            <a:r>
              <a:rPr lang="fr-FR" dirty="0"/>
              <a:t>, Emanuel A. “</a:t>
            </a:r>
            <a:r>
              <a:rPr lang="fr-FR" dirty="0" err="1"/>
              <a:t>Turn</a:t>
            </a:r>
            <a:r>
              <a:rPr lang="fr-FR" dirty="0"/>
              <a:t>-</a:t>
            </a:r>
            <a:r>
              <a:rPr lang="fr-FR" dirty="0" err="1"/>
              <a:t>Organization</a:t>
            </a:r>
            <a:r>
              <a:rPr lang="fr-FR" dirty="0"/>
              <a:t>: One Intersection of </a:t>
            </a:r>
            <a:r>
              <a:rPr lang="fr-FR" dirty="0" err="1"/>
              <a:t>Grammar</a:t>
            </a:r>
            <a:r>
              <a:rPr lang="fr-FR" dirty="0"/>
              <a:t> and Interaction.” In </a:t>
            </a:r>
            <a:r>
              <a:rPr lang="fr-FR" i="1" dirty="0"/>
              <a:t>Interaction and </a:t>
            </a:r>
            <a:r>
              <a:rPr lang="fr-FR" i="1" dirty="0" err="1"/>
              <a:t>Grammar</a:t>
            </a:r>
            <a:r>
              <a:rPr lang="fr-FR" dirty="0"/>
              <a:t>, </a:t>
            </a:r>
            <a:r>
              <a:rPr lang="fr-FR" dirty="0" err="1"/>
              <a:t>edited</a:t>
            </a:r>
            <a:r>
              <a:rPr lang="fr-FR" dirty="0"/>
              <a:t> by Emanuel A. </a:t>
            </a:r>
            <a:r>
              <a:rPr lang="fr-FR" dirty="0" err="1"/>
              <a:t>Schegloff</a:t>
            </a:r>
            <a:r>
              <a:rPr lang="fr-FR" dirty="0"/>
              <a:t> and Sandra A. Thompson, 52–133. Cambridge: Cambridge </a:t>
            </a:r>
            <a:r>
              <a:rPr lang="fr-FR" dirty="0" err="1"/>
              <a:t>University</a:t>
            </a:r>
            <a:r>
              <a:rPr lang="fr-FR" dirty="0"/>
              <a:t> </a:t>
            </a:r>
            <a:r>
              <a:rPr lang="fr-FR" dirty="0" err="1"/>
              <a:t>Press</a:t>
            </a:r>
            <a:r>
              <a:rPr lang="fr-FR" dirty="0"/>
              <a:t>, 1996.</a:t>
            </a:r>
          </a:p>
          <a:p>
            <a:pPr>
              <a:buNone/>
            </a:pPr>
            <a:endParaRPr lang="fr-FR" dirty="0"/>
          </a:p>
        </p:txBody>
      </p:sp>
      <p:sp>
        <p:nvSpPr>
          <p:cNvPr id="4" name="Espace réservé du pied de page 3"/>
          <p:cNvSpPr>
            <a:spLocks noGrp="1"/>
          </p:cNvSpPr>
          <p:nvPr>
            <p:ph type="ftr" sz="quarter" idx="11"/>
          </p:nvPr>
        </p:nvSpPr>
        <p:spPr/>
        <p:txBody>
          <a:bodyPr/>
          <a:lstStyle/>
          <a:p>
            <a:endParaRPr lang="fr-F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Questions</a:t>
            </a:r>
            <a:endParaRPr lang="fr-FR" dirty="0"/>
          </a:p>
        </p:txBody>
      </p:sp>
      <p:sp>
        <p:nvSpPr>
          <p:cNvPr id="3" name="Espace réservé du contenu 2"/>
          <p:cNvSpPr>
            <a:spLocks noGrp="1"/>
          </p:cNvSpPr>
          <p:nvPr>
            <p:ph sz="quarter" idx="1"/>
          </p:nvPr>
        </p:nvSpPr>
        <p:spPr/>
        <p:txBody>
          <a:bodyPr>
            <a:normAutofit/>
          </a:bodyPr>
          <a:lstStyle/>
          <a:p>
            <a:r>
              <a:rPr lang="en-US" dirty="0" smtClean="0"/>
              <a:t>What motivates the use of a boundary tone, a typical intonational device, in negative utterances? </a:t>
            </a:r>
          </a:p>
          <a:p>
            <a:r>
              <a:rPr lang="en-US" dirty="0" smtClean="0"/>
              <a:t>What does this case tell us about the role of negative utterances in verbal communication and about the evolution and the grammaticalization of negative constructions? </a:t>
            </a:r>
          </a:p>
          <a:p>
            <a:r>
              <a:rPr lang="en-US" dirty="0" smtClean="0"/>
              <a:t>What are the restrictions on the use of H% in negative utterances in Kakabe and what can explain them? </a:t>
            </a:r>
          </a:p>
        </p:txBody>
      </p:sp>
      <p:sp>
        <p:nvSpPr>
          <p:cNvPr id="4" name="Espace réservé du pied de page 3"/>
          <p:cNvSpPr>
            <a:spLocks noGrp="1"/>
          </p:cNvSpPr>
          <p:nvPr>
            <p:ph type="ftr" sz="quarter" idx="11"/>
          </p:nvPr>
        </p:nvSpPr>
        <p:spPr/>
        <p:txBody>
          <a:bodyPr/>
          <a:lstStyle/>
          <a:p>
            <a:r>
              <a:rPr lang="en-US" dirty="0" smtClean="0"/>
              <a:t>Introduction</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Goals of the talk</a:t>
            </a:r>
            <a:endParaRPr lang="fr-FR" dirty="0"/>
          </a:p>
        </p:txBody>
      </p:sp>
      <p:sp>
        <p:nvSpPr>
          <p:cNvPr id="3" name="Espace réservé du contenu 2"/>
          <p:cNvSpPr>
            <a:spLocks noGrp="1"/>
          </p:cNvSpPr>
          <p:nvPr>
            <p:ph sz="quarter" idx="1"/>
          </p:nvPr>
        </p:nvSpPr>
        <p:spPr/>
        <p:txBody>
          <a:bodyPr>
            <a:normAutofit/>
          </a:bodyPr>
          <a:lstStyle/>
          <a:p>
            <a:r>
              <a:rPr lang="en-GB" dirty="0" smtClean="0"/>
              <a:t>description of the prosodic marking of negation in Kakabe: the syntactic and phonological restrictions</a:t>
            </a:r>
            <a:endParaRPr lang="fr-FR" dirty="0" smtClean="0"/>
          </a:p>
          <a:p>
            <a:r>
              <a:rPr lang="en-GB" dirty="0" smtClean="0"/>
              <a:t>proposal for a discourse-driven explanation for the prosodic encoding negation</a:t>
            </a:r>
          </a:p>
          <a:p>
            <a:r>
              <a:rPr lang="en-GB" dirty="0" smtClean="0"/>
              <a:t>investigation of the relation between the Negation boundary tone and the second part of  the double-negation constructions</a:t>
            </a:r>
          </a:p>
        </p:txBody>
      </p:sp>
      <p:sp>
        <p:nvSpPr>
          <p:cNvPr id="4" name="Espace réservé du pied de page 3"/>
          <p:cNvSpPr>
            <a:spLocks noGrp="1"/>
          </p:cNvSpPr>
          <p:nvPr>
            <p:ph type="ftr" sz="quarter" idx="11"/>
          </p:nvPr>
        </p:nvSpPr>
        <p:spPr/>
        <p:txBody>
          <a:bodyPr/>
          <a:lstStyle/>
          <a:p>
            <a:r>
              <a:rPr lang="en-US" dirty="0" smtClean="0"/>
              <a:t>Introduction</a:t>
            </a:r>
            <a:endParaRPr lang="fr-FR" dirty="0" smtClean="0"/>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Outline</a:t>
            </a:r>
            <a:endParaRPr lang="fr-FR" dirty="0"/>
          </a:p>
        </p:txBody>
      </p:sp>
      <p:sp>
        <p:nvSpPr>
          <p:cNvPr id="3" name="Espace réservé du pied de page 2"/>
          <p:cNvSpPr>
            <a:spLocks noGrp="1"/>
          </p:cNvSpPr>
          <p:nvPr>
            <p:ph type="ftr" sz="quarter" idx="11"/>
          </p:nvPr>
        </p:nvSpPr>
        <p:spPr/>
        <p:txBody>
          <a:bodyPr/>
          <a:lstStyle/>
          <a:p>
            <a:r>
              <a:rPr lang="af-ZA" dirty="0" smtClean="0"/>
              <a:t>Introduction</a:t>
            </a:r>
            <a:endParaRPr lang="fr-FR" dirty="0"/>
          </a:p>
        </p:txBody>
      </p:sp>
      <p:sp>
        <p:nvSpPr>
          <p:cNvPr id="4" name="Espace réservé du contenu 3"/>
          <p:cNvSpPr>
            <a:spLocks noGrp="1"/>
          </p:cNvSpPr>
          <p:nvPr>
            <p:ph sz="quarter" idx="1"/>
          </p:nvPr>
        </p:nvSpPr>
        <p:spPr/>
        <p:txBody>
          <a:bodyPr>
            <a:normAutofit fontScale="92500" lnSpcReduction="10000"/>
          </a:bodyPr>
          <a:lstStyle/>
          <a:p>
            <a:r>
              <a:rPr lang="en-US" dirty="0" smtClean="0">
                <a:solidFill>
                  <a:schemeClr val="bg1">
                    <a:lumMod val="50000"/>
                  </a:schemeClr>
                </a:solidFill>
              </a:rPr>
              <a:t>Introduction</a:t>
            </a:r>
          </a:p>
          <a:p>
            <a:r>
              <a:rPr lang="en-US" dirty="0" smtClean="0"/>
              <a:t>Presentation of Kakabe and its relevant grammatical </a:t>
            </a:r>
            <a:r>
              <a:rPr lang="en-US" dirty="0" smtClean="0"/>
              <a:t>structures</a:t>
            </a:r>
            <a:endParaRPr lang="en-US" dirty="0" smtClean="0"/>
          </a:p>
          <a:p>
            <a:r>
              <a:rPr lang="en-US" dirty="0" smtClean="0"/>
              <a:t>Restrictions on the Negation H tone in Kakabe</a:t>
            </a:r>
          </a:p>
          <a:p>
            <a:pPr lvl="1"/>
            <a:r>
              <a:rPr lang="en-US" dirty="0" smtClean="0"/>
              <a:t>clause type and Negation H</a:t>
            </a:r>
          </a:p>
          <a:p>
            <a:pPr lvl="1"/>
            <a:r>
              <a:rPr lang="en-US" dirty="0" smtClean="0"/>
              <a:t>negative auxiliary as the trigger of Negation H and its position within the </a:t>
            </a:r>
            <a:r>
              <a:rPr lang="en-US" dirty="0" err="1" smtClean="0"/>
              <a:t>PhP</a:t>
            </a:r>
            <a:r>
              <a:rPr lang="en-US" dirty="0" smtClean="0"/>
              <a:t> boundaries</a:t>
            </a:r>
          </a:p>
          <a:p>
            <a:pPr lvl="1"/>
            <a:r>
              <a:rPr lang="en-US" dirty="0" smtClean="0"/>
              <a:t>blocking of Negation H tone by </a:t>
            </a:r>
            <a:r>
              <a:rPr lang="fr-FR" dirty="0" smtClean="0"/>
              <a:t>lexical </a:t>
            </a:r>
            <a:r>
              <a:rPr lang="en-US" dirty="0" smtClean="0"/>
              <a:t>items with inherent assertion focus</a:t>
            </a:r>
          </a:p>
          <a:p>
            <a:r>
              <a:rPr lang="en-US" dirty="0" smtClean="0"/>
              <a:t>Discussion</a:t>
            </a:r>
          </a:p>
          <a:p>
            <a:pPr lvl="1"/>
            <a:r>
              <a:rPr lang="en-US" dirty="0" smtClean="0"/>
              <a:t>the role of negative utterances in verbal interaction</a:t>
            </a:r>
          </a:p>
          <a:p>
            <a:pPr lvl="1"/>
            <a:r>
              <a:rPr lang="en-US" dirty="0" smtClean="0"/>
              <a:t>Negation H as the second part of a double-negation constructions?</a:t>
            </a:r>
          </a:p>
          <a:p>
            <a:pPr lvl="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571480"/>
            <a:ext cx="8229600" cy="1285884"/>
          </a:xfrm>
        </p:spPr>
        <p:txBody>
          <a:bodyPr/>
          <a:lstStyle/>
          <a:p>
            <a:r>
              <a:rPr lang="af-ZA" dirty="0" smtClean="0"/>
              <a:t>Presentation of Kakabe</a:t>
            </a:r>
            <a:endParaRPr lang="fr-FR" dirty="0"/>
          </a:p>
        </p:txBody>
      </p:sp>
      <p:pic>
        <p:nvPicPr>
          <p:cNvPr id="6" name="Espace réservé du contenu 5" descr="Westafrica.png"/>
          <p:cNvPicPr>
            <a:picLocks noGrp="1" noChangeAspect="1"/>
          </p:cNvPicPr>
          <p:nvPr>
            <p:ph sz="quarter" idx="1"/>
          </p:nvPr>
        </p:nvPicPr>
        <p:blipFill>
          <a:blip r:embed="rId2"/>
          <a:srcRect l="812" t="958" r="50868"/>
          <a:stretch>
            <a:fillRect/>
          </a:stretch>
        </p:blipFill>
        <p:spPr>
          <a:xfrm>
            <a:off x="571472" y="1857364"/>
            <a:ext cx="4250428" cy="4434358"/>
          </a:xfrm>
        </p:spPr>
      </p:pic>
      <p:sp>
        <p:nvSpPr>
          <p:cNvPr id="8" name="Étoile à 5 branches 7"/>
          <p:cNvSpPr/>
          <p:nvPr/>
        </p:nvSpPr>
        <p:spPr>
          <a:xfrm>
            <a:off x="1714480" y="3786190"/>
            <a:ext cx="285752" cy="285752"/>
          </a:xfrm>
          <a:prstGeom prst="star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p:cNvSpPr txBox="1"/>
          <p:nvPr/>
        </p:nvSpPr>
        <p:spPr>
          <a:xfrm>
            <a:off x="5072066" y="1857364"/>
            <a:ext cx="3786214" cy="3139321"/>
          </a:xfrm>
          <a:prstGeom prst="rect">
            <a:avLst/>
          </a:prstGeom>
          <a:noFill/>
        </p:spPr>
        <p:txBody>
          <a:bodyPr wrap="square" rtlCol="0">
            <a:spAutoFit/>
          </a:bodyPr>
          <a:lstStyle/>
          <a:p>
            <a:pPr marL="265113" indent="-265113">
              <a:buFont typeface="Arial" pitchFamily="34" charset="0"/>
              <a:buChar char="•"/>
            </a:pPr>
            <a:r>
              <a:rPr lang="af-ZA" sz="2200" dirty="0" smtClean="0"/>
              <a:t>spoken in </a:t>
            </a:r>
            <a:r>
              <a:rPr lang="en-GB" sz="2200" dirty="0" smtClean="0"/>
              <a:t>Guinea (</a:t>
            </a:r>
            <a:r>
              <a:rPr lang="en-GB" sz="2200" dirty="0" err="1" smtClean="0"/>
              <a:t>Conkary</a:t>
            </a:r>
            <a:r>
              <a:rPr lang="en-GB" sz="2200" dirty="0" smtClean="0"/>
              <a:t>), Fouta-Jallon </a:t>
            </a:r>
          </a:p>
          <a:p>
            <a:pPr marL="265113" indent="-265113">
              <a:buFont typeface="Arial" pitchFamily="34" charset="0"/>
              <a:buChar char="•"/>
            </a:pPr>
            <a:r>
              <a:rPr lang="en-GB" sz="2200" dirty="0" smtClean="0"/>
              <a:t>Mande &gt; Western Mande &gt; Central Mande &gt; </a:t>
            </a:r>
            <a:r>
              <a:rPr lang="en-GB" sz="2200" dirty="0" err="1" smtClean="0"/>
              <a:t>Mokole</a:t>
            </a:r>
            <a:r>
              <a:rPr lang="en-GB" sz="2200" dirty="0" smtClean="0"/>
              <a:t> &gt; Kakabe</a:t>
            </a:r>
            <a:r>
              <a:rPr lang="en-GB" sz="2200" b="1" dirty="0" smtClean="0"/>
              <a:t> </a:t>
            </a:r>
            <a:endParaRPr lang="ru-RU" sz="2200" dirty="0" smtClean="0"/>
          </a:p>
          <a:p>
            <a:pPr marL="265113" indent="-265113">
              <a:buFont typeface="Arial" pitchFamily="34" charset="0"/>
              <a:buChar char="•"/>
            </a:pPr>
            <a:r>
              <a:rPr lang="af-ZA" sz="2200" dirty="0" smtClean="0"/>
              <a:t> ~ 50 000 speakers</a:t>
            </a:r>
          </a:p>
          <a:p>
            <a:pPr marL="265113" indent="-265113">
              <a:buFont typeface="Arial" pitchFamily="34" charset="0"/>
              <a:buChar char="•"/>
            </a:pPr>
            <a:r>
              <a:rPr lang="af-ZA" sz="2200" dirty="0" smtClean="0"/>
              <a:t> contact languages: Pular (&lt;Atlantic) &amp; Maninka (Mande)</a:t>
            </a:r>
          </a:p>
        </p:txBody>
      </p:sp>
      <p:sp>
        <p:nvSpPr>
          <p:cNvPr id="7" name="Espace réservé du pied de page 6"/>
          <p:cNvSpPr>
            <a:spLocks noGrp="1"/>
          </p:cNvSpPr>
          <p:nvPr>
            <p:ph type="ftr" sz="quarter" idx="11"/>
          </p:nvPr>
        </p:nvSpPr>
        <p:spPr/>
        <p:txBody>
          <a:bodyPr/>
          <a:lstStyle/>
          <a:p>
            <a:r>
              <a:rPr lang="en-US" dirty="0" smtClean="0"/>
              <a:t>Presentation of Kakabe</a:t>
            </a:r>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Kakabe utterance</a:t>
            </a:r>
            <a:endParaRPr lang="fr-FR" dirty="0"/>
          </a:p>
        </p:txBody>
      </p:sp>
      <p:graphicFrame>
        <p:nvGraphicFramePr>
          <p:cNvPr id="4" name="Espace réservé du contenu 3"/>
          <p:cNvGraphicFramePr>
            <a:graphicFrameLocks noGrp="1"/>
          </p:cNvGraphicFramePr>
          <p:nvPr>
            <p:ph sz="quarter" idx="1"/>
          </p:nvPr>
        </p:nvGraphicFramePr>
        <p:xfrm>
          <a:off x="457200" y="1600200"/>
          <a:ext cx="7758138" cy="2464595"/>
        </p:xfrm>
        <a:graphic>
          <a:graphicData uri="http://schemas.openxmlformats.org/drawingml/2006/table">
            <a:tbl>
              <a:tblPr firstRow="1" bandRow="1">
                <a:tableStyleId>{2D5ABB26-0587-4C30-8999-92F81FD0307C}</a:tableStyleId>
              </a:tblPr>
              <a:tblGrid>
                <a:gridCol w="1293023"/>
                <a:gridCol w="1293023"/>
                <a:gridCol w="1293023"/>
                <a:gridCol w="1293023"/>
                <a:gridCol w="1293023"/>
                <a:gridCol w="1293023"/>
              </a:tblGrid>
              <a:tr h="492919">
                <a:tc>
                  <a:txBody>
                    <a:bodyPr/>
                    <a:lstStyle/>
                    <a:p>
                      <a:r>
                        <a:rPr lang="en-US" sz="2200" dirty="0" smtClean="0"/>
                        <a:t>SBJ</a:t>
                      </a:r>
                      <a:endParaRPr lang="fr-FR" sz="2200" dirty="0"/>
                    </a:p>
                  </a:txBody>
                  <a:tcPr/>
                </a:tc>
                <a:tc>
                  <a:txBody>
                    <a:bodyPr/>
                    <a:lstStyle/>
                    <a:p>
                      <a:r>
                        <a:rPr lang="en-US" sz="2200" dirty="0" smtClean="0"/>
                        <a:t>Aux</a:t>
                      </a:r>
                      <a:endParaRPr lang="fr-FR" sz="2200" dirty="0"/>
                    </a:p>
                  </a:txBody>
                  <a:tcPr/>
                </a:tc>
                <a:tc>
                  <a:txBody>
                    <a:bodyPr/>
                    <a:lstStyle/>
                    <a:p>
                      <a:r>
                        <a:rPr lang="en-US" sz="2200" dirty="0" smtClean="0"/>
                        <a:t>DO</a:t>
                      </a:r>
                      <a:r>
                        <a:rPr lang="en-US" sz="2200" baseline="0" dirty="0" smtClean="0"/>
                        <a:t> </a:t>
                      </a:r>
                      <a:endParaRPr lang="fr-FR" sz="2200" dirty="0"/>
                    </a:p>
                  </a:txBody>
                  <a:tcPr/>
                </a:tc>
                <a:tc>
                  <a:txBody>
                    <a:bodyPr/>
                    <a:lstStyle/>
                    <a:p>
                      <a:r>
                        <a:rPr lang="en-US" sz="2200" dirty="0" smtClean="0"/>
                        <a:t>V</a:t>
                      </a:r>
                      <a:endParaRPr lang="fr-FR" sz="2200" dirty="0"/>
                    </a:p>
                  </a:txBody>
                  <a:tcPr/>
                </a:tc>
                <a:tc>
                  <a:txBody>
                    <a:bodyPr/>
                    <a:lstStyle/>
                    <a:p>
                      <a:r>
                        <a:rPr lang="en-US" sz="2200" dirty="0" smtClean="0"/>
                        <a:t>IO</a:t>
                      </a:r>
                      <a:endParaRPr lang="fr-FR" sz="2200" dirty="0"/>
                    </a:p>
                  </a:txBody>
                  <a:tcPr/>
                </a:tc>
                <a:tc>
                  <a:txBody>
                    <a:bodyPr/>
                    <a:lstStyle/>
                    <a:p>
                      <a:r>
                        <a:rPr lang="en-US" sz="2200" dirty="0" smtClean="0"/>
                        <a:t>pp</a:t>
                      </a:r>
                      <a:endParaRPr lang="fr-FR" sz="2200" dirty="0"/>
                    </a:p>
                  </a:txBody>
                  <a:tcPr/>
                </a:tc>
              </a:tr>
              <a:tr h="492919">
                <a:tc>
                  <a:txBody>
                    <a:bodyPr/>
                    <a:lstStyle/>
                    <a:p>
                      <a:r>
                        <a:rPr lang="vi-VN" sz="2200" dirty="0" smtClean="0"/>
                        <a:t>à</a:t>
                      </a:r>
                      <a:r>
                        <a:rPr lang="af-ZA" sz="2200" dirty="0" smtClean="0"/>
                        <a:t> </a:t>
                      </a:r>
                      <a:endParaRPr lang="fr-FR" sz="2200" dirty="0"/>
                    </a:p>
                  </a:txBody>
                  <a:tcPr/>
                </a:tc>
                <a:tc>
                  <a:txBody>
                    <a:bodyPr/>
                    <a:lstStyle/>
                    <a:p>
                      <a:r>
                        <a:rPr lang="vi-VN" sz="2200" dirty="0" smtClean="0"/>
                        <a:t>sí</a:t>
                      </a:r>
                      <a:r>
                        <a:rPr lang="af-ZA" sz="2200" dirty="0" smtClean="0"/>
                        <a:t> </a:t>
                      </a:r>
                      <a:endParaRPr lang="fr-FR" sz="2200" dirty="0"/>
                    </a:p>
                  </a:txBody>
                  <a:tcPr/>
                </a:tc>
                <a:tc>
                  <a:txBody>
                    <a:bodyPr/>
                    <a:lstStyle/>
                    <a:p>
                      <a:r>
                        <a:rPr lang="af-ZA" sz="2200" dirty="0" smtClean="0"/>
                        <a:t>nìngéè</a:t>
                      </a:r>
                      <a:endParaRPr lang="fr-FR" sz="2200" dirty="0"/>
                    </a:p>
                  </a:txBody>
                  <a:tcPr/>
                </a:tc>
                <a:tc>
                  <a:txBody>
                    <a:bodyPr/>
                    <a:lstStyle/>
                    <a:p>
                      <a:r>
                        <a:rPr lang="af-ZA" sz="2200" dirty="0" smtClean="0"/>
                        <a:t>sàn</a:t>
                      </a:r>
                      <a:endParaRPr lang="fr-FR" sz="2200" dirty="0"/>
                    </a:p>
                  </a:txBody>
                  <a:tcPr/>
                </a:tc>
                <a:tc>
                  <a:txBody>
                    <a:bodyPr/>
                    <a:lstStyle/>
                    <a:p>
                      <a:r>
                        <a:rPr lang="af-ZA" sz="2200" dirty="0" smtClean="0"/>
                        <a:t>mànsáà</a:t>
                      </a:r>
                      <a:endParaRPr lang="fr-FR" sz="2200" dirty="0"/>
                    </a:p>
                  </a:txBody>
                  <a:tcPr/>
                </a:tc>
                <a:tc>
                  <a:txBody>
                    <a:bodyPr/>
                    <a:lstStyle/>
                    <a:p>
                      <a:r>
                        <a:rPr lang="af-ZA" sz="2200" dirty="0" smtClean="0"/>
                        <a:t>yèn</a:t>
                      </a:r>
                      <a:endParaRPr lang="fr-FR" sz="2200" dirty="0"/>
                    </a:p>
                  </a:txBody>
                  <a:tcPr/>
                </a:tc>
              </a:tr>
              <a:tr h="492919">
                <a:tc>
                  <a:txBody>
                    <a:bodyPr/>
                    <a:lstStyle/>
                    <a:p>
                      <a:r>
                        <a:rPr lang="af-ZA" sz="2200" i="1" dirty="0" smtClean="0"/>
                        <a:t>à</a:t>
                      </a:r>
                      <a:endParaRPr lang="fr-FR" sz="2200" i="1" dirty="0"/>
                    </a:p>
                  </a:txBody>
                  <a:tcPr/>
                </a:tc>
                <a:tc>
                  <a:txBody>
                    <a:bodyPr/>
                    <a:lstStyle/>
                    <a:p>
                      <a:r>
                        <a:rPr lang="af-ZA" sz="2200" i="1" dirty="0" smtClean="0"/>
                        <a:t>si</a:t>
                      </a:r>
                      <a:endParaRPr lang="fr-FR" sz="2200" i="1" dirty="0"/>
                    </a:p>
                  </a:txBody>
                  <a:tcPr/>
                </a:tc>
                <a:tc>
                  <a:txBody>
                    <a:bodyPr/>
                    <a:lstStyle/>
                    <a:p>
                      <a:r>
                        <a:rPr lang="af-ZA" sz="2200" i="1" dirty="0" smtClean="0"/>
                        <a:t>nìngéè</a:t>
                      </a:r>
                      <a:endParaRPr lang="fr-FR" sz="2200" i="1" dirty="0"/>
                    </a:p>
                  </a:txBody>
                  <a:tcPr/>
                </a:tc>
                <a:tc>
                  <a:txBody>
                    <a:bodyPr/>
                    <a:lstStyle/>
                    <a:p>
                      <a:r>
                        <a:rPr lang="af-ZA" sz="2200" i="1" dirty="0" smtClean="0"/>
                        <a:t>sàn</a:t>
                      </a:r>
                      <a:endParaRPr lang="fr-FR" sz="2200" i="1" dirty="0"/>
                    </a:p>
                  </a:txBody>
                  <a:tcPr/>
                </a:tc>
                <a:tc>
                  <a:txBody>
                    <a:bodyPr/>
                    <a:lstStyle/>
                    <a:p>
                      <a:r>
                        <a:rPr lang="af-ZA" sz="2200" i="1" dirty="0" smtClean="0"/>
                        <a:t>mànsáà </a:t>
                      </a:r>
                      <a:endParaRPr lang="fr-FR" sz="2200" i="1" dirty="0"/>
                    </a:p>
                  </a:txBody>
                  <a:tcPr/>
                </a:tc>
                <a:tc>
                  <a:txBody>
                    <a:bodyPr/>
                    <a:lstStyle/>
                    <a:p>
                      <a:r>
                        <a:rPr lang="af-ZA" sz="2200" i="1" dirty="0" smtClean="0"/>
                        <a:t>yen-L%</a:t>
                      </a:r>
                      <a:endParaRPr lang="fr-FR" sz="2200" i="1" dirty="0"/>
                    </a:p>
                  </a:txBody>
                  <a:tcPr/>
                </a:tc>
              </a:tr>
              <a:tr h="492919">
                <a:tc>
                  <a:txBody>
                    <a:bodyPr/>
                    <a:lstStyle/>
                    <a:p>
                      <a:r>
                        <a:rPr lang="af-ZA" sz="2200" dirty="0" smtClean="0"/>
                        <a:t>3SG</a:t>
                      </a:r>
                      <a:endParaRPr lang="fr-FR" sz="2200" dirty="0"/>
                    </a:p>
                  </a:txBody>
                  <a:tcPr/>
                </a:tc>
                <a:tc>
                  <a:txBody>
                    <a:bodyPr/>
                    <a:lstStyle/>
                    <a:p>
                      <a:r>
                        <a:rPr lang="af-ZA" sz="2200" dirty="0" smtClean="0"/>
                        <a:t>POT</a:t>
                      </a:r>
                      <a:endParaRPr lang="fr-FR" sz="2200" dirty="0"/>
                    </a:p>
                  </a:txBody>
                  <a:tcPr/>
                </a:tc>
                <a:tc>
                  <a:txBody>
                    <a:bodyPr/>
                    <a:lstStyle/>
                    <a:p>
                      <a:r>
                        <a:rPr lang="af-ZA" sz="2200" dirty="0" smtClean="0"/>
                        <a:t>cow</a:t>
                      </a:r>
                      <a:endParaRPr lang="fr-FR" sz="2200" dirty="0"/>
                    </a:p>
                  </a:txBody>
                  <a:tcPr/>
                </a:tc>
                <a:tc>
                  <a:txBody>
                    <a:bodyPr/>
                    <a:lstStyle/>
                    <a:p>
                      <a:r>
                        <a:rPr lang="af-ZA" sz="2200" dirty="0" smtClean="0"/>
                        <a:t>buy</a:t>
                      </a:r>
                      <a:endParaRPr lang="fr-FR" sz="2200" dirty="0"/>
                    </a:p>
                  </a:txBody>
                  <a:tcPr/>
                </a:tc>
                <a:tc>
                  <a:txBody>
                    <a:bodyPr/>
                    <a:lstStyle/>
                    <a:p>
                      <a:r>
                        <a:rPr lang="af-ZA" sz="2200" dirty="0" smtClean="0"/>
                        <a:t>chief</a:t>
                      </a:r>
                      <a:endParaRPr lang="fr-FR" sz="2200" dirty="0"/>
                    </a:p>
                  </a:txBody>
                  <a:tcPr/>
                </a:tc>
                <a:tc>
                  <a:txBody>
                    <a:bodyPr/>
                    <a:lstStyle/>
                    <a:p>
                      <a:r>
                        <a:rPr lang="af-ZA" sz="2200" dirty="0" smtClean="0"/>
                        <a:t>for</a:t>
                      </a:r>
                    </a:p>
                  </a:txBody>
                  <a:tcPr/>
                </a:tc>
              </a:tr>
              <a:tr h="492919">
                <a:tc gridSpan="6">
                  <a:txBody>
                    <a:bodyPr/>
                    <a:lstStyle/>
                    <a:p>
                      <a:r>
                        <a:rPr lang="af-ZA" sz="2200" dirty="0" smtClean="0"/>
                        <a:t>He bought a cow</a:t>
                      </a:r>
                      <a:r>
                        <a:rPr lang="af-ZA" sz="2200" baseline="0" dirty="0" smtClean="0"/>
                        <a:t> for the chief.</a:t>
                      </a:r>
                      <a:endParaRPr lang="fr-FR" sz="2200" dirty="0"/>
                    </a:p>
                  </a:txBody>
                  <a:tcPr/>
                </a:tc>
                <a:tc hMerge="1">
                  <a:txBody>
                    <a:bodyPr/>
                    <a:lstStyle/>
                    <a:p>
                      <a:endParaRPr lang="fr-FR" dirty="0"/>
                    </a:p>
                  </a:txBody>
                  <a:tcPr/>
                </a:tc>
                <a:tc hMerge="1">
                  <a:txBody>
                    <a:bodyPr/>
                    <a:lstStyle/>
                    <a:p>
                      <a:endParaRPr lang="fr-FR" dirty="0"/>
                    </a:p>
                  </a:txBody>
                  <a:tcPr/>
                </a:tc>
                <a:tc hMerge="1">
                  <a:txBody>
                    <a:bodyPr/>
                    <a:lstStyle/>
                    <a:p>
                      <a:endParaRPr lang="fr-FR" dirty="0"/>
                    </a:p>
                  </a:txBody>
                  <a:tcPr/>
                </a:tc>
                <a:tc hMerge="1">
                  <a:txBody>
                    <a:bodyPr/>
                    <a:lstStyle/>
                    <a:p>
                      <a:endParaRPr lang="fr-FR" dirty="0"/>
                    </a:p>
                  </a:txBody>
                  <a:tcPr/>
                </a:tc>
                <a:tc hMerge="1">
                  <a:txBody>
                    <a:bodyPr/>
                    <a:lstStyle/>
                    <a:p>
                      <a:endParaRPr lang="af-ZA" dirty="0" smtClean="0"/>
                    </a:p>
                  </a:txBody>
                  <a:tcPr/>
                </a:tc>
              </a:tr>
            </a:tbl>
          </a:graphicData>
        </a:graphic>
      </p:graphicFrame>
      <p:sp>
        <p:nvSpPr>
          <p:cNvPr id="7" name="ZoneTexte 6"/>
          <p:cNvSpPr txBox="1"/>
          <p:nvPr/>
        </p:nvSpPr>
        <p:spPr>
          <a:xfrm>
            <a:off x="428596" y="4071942"/>
            <a:ext cx="7715304" cy="2092881"/>
          </a:xfrm>
          <a:prstGeom prst="rect">
            <a:avLst/>
          </a:prstGeom>
          <a:noFill/>
        </p:spPr>
        <p:txBody>
          <a:bodyPr wrap="square" rtlCol="0">
            <a:spAutoFit/>
          </a:bodyPr>
          <a:lstStyle/>
          <a:p>
            <a:pPr>
              <a:buFont typeface="Arial" pitchFamily="34" charset="0"/>
              <a:buChar char="•"/>
            </a:pPr>
            <a:r>
              <a:rPr lang="af-ZA" sz="2600" dirty="0" smtClean="0"/>
              <a:t> </a:t>
            </a:r>
            <a:r>
              <a:rPr lang="af-ZA" sz="2600" dirty="0" smtClean="0"/>
              <a:t>lexial </a:t>
            </a:r>
            <a:r>
              <a:rPr lang="af-ZA" sz="2600" dirty="0" smtClean="0"/>
              <a:t>tone + intonation </a:t>
            </a:r>
          </a:p>
          <a:p>
            <a:pPr>
              <a:buFont typeface="Arial" pitchFamily="34" charset="0"/>
              <a:buChar char="•"/>
            </a:pPr>
            <a:r>
              <a:rPr lang="af-ZA" sz="2600" dirty="0" smtClean="0"/>
              <a:t> S aux O V X, rigid word order</a:t>
            </a:r>
          </a:p>
          <a:p>
            <a:pPr>
              <a:buFont typeface="Arial" pitchFamily="34" charset="0"/>
              <a:buChar char="•"/>
            </a:pPr>
            <a:r>
              <a:rPr lang="af-ZA" sz="2600" dirty="0" smtClean="0"/>
              <a:t> </a:t>
            </a:r>
            <a:r>
              <a:rPr lang="af-ZA" sz="2600" dirty="0" smtClean="0"/>
              <a:t>inflectional </a:t>
            </a:r>
            <a:r>
              <a:rPr lang="af-ZA" sz="2600" dirty="0" smtClean="0"/>
              <a:t>categories (TAM, polarity and focus) </a:t>
            </a:r>
            <a:r>
              <a:rPr lang="af-ZA" sz="2600" dirty="0" smtClean="0"/>
              <a:t> </a:t>
            </a:r>
            <a:r>
              <a:rPr lang="af-ZA" sz="2600" dirty="0" smtClean="0"/>
              <a:t>expressed through second-position auxiliaries/verbal suffixes or both</a:t>
            </a:r>
            <a:endParaRPr lang="fr-FR" sz="2600" dirty="0"/>
          </a:p>
        </p:txBody>
      </p:sp>
      <p:sp>
        <p:nvSpPr>
          <p:cNvPr id="5" name="Espace réservé du pied de page 4"/>
          <p:cNvSpPr>
            <a:spLocks noGrp="1"/>
          </p:cNvSpPr>
          <p:nvPr>
            <p:ph type="ftr" sz="quarter" idx="11"/>
          </p:nvPr>
        </p:nvSpPr>
        <p:spPr/>
        <p:txBody>
          <a:bodyPr/>
          <a:lstStyle/>
          <a:p>
            <a:r>
              <a:rPr lang="en-US" dirty="0" smtClean="0"/>
              <a:t>Presentation of Kakabe</a:t>
            </a:r>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Kakabe inflectional paradigm</a:t>
            </a:r>
            <a:endParaRPr lang="fr-FR" dirty="0"/>
          </a:p>
        </p:txBody>
      </p:sp>
      <p:graphicFrame>
        <p:nvGraphicFramePr>
          <p:cNvPr id="4" name="Espace réservé du contenu 3"/>
          <p:cNvGraphicFramePr>
            <a:graphicFrameLocks noGrp="1"/>
          </p:cNvGraphicFramePr>
          <p:nvPr>
            <p:ph sz="quarter" idx="1"/>
          </p:nvPr>
        </p:nvGraphicFramePr>
        <p:xfrm>
          <a:off x="500034" y="1428737"/>
          <a:ext cx="7858180" cy="4517752"/>
        </p:xfrm>
        <a:graphic>
          <a:graphicData uri="http://schemas.openxmlformats.org/drawingml/2006/table">
            <a:tbl>
              <a:tblPr firstRow="1" bandRow="1">
                <a:tableStyleId>{72833802-FEF1-4C79-8D5D-14CF1EAF98D9}</a:tableStyleId>
              </a:tblPr>
              <a:tblGrid>
                <a:gridCol w="2319271"/>
                <a:gridCol w="2919516"/>
                <a:gridCol w="2619393"/>
              </a:tblGrid>
              <a:tr h="352823">
                <a:tc>
                  <a:txBody>
                    <a:bodyPr/>
                    <a:lstStyle/>
                    <a:p>
                      <a:endParaRPr lang="fr-FR" sz="2200" dirty="0">
                        <a:latin typeface="+mj-lt"/>
                        <a:ea typeface="Times New Roman"/>
                        <a:cs typeface="Times New Roman"/>
                      </a:endParaRPr>
                    </a:p>
                  </a:txBody>
                  <a:tcPr marL="9525" marR="9525" marT="9525" marB="9525"/>
                </a:tc>
                <a:tc>
                  <a:txBody>
                    <a:bodyPr/>
                    <a:lstStyle/>
                    <a:p>
                      <a:pPr indent="68580" algn="just">
                        <a:lnSpc>
                          <a:spcPct val="115000"/>
                        </a:lnSpc>
                        <a:spcAft>
                          <a:spcPts val="0"/>
                        </a:spcAft>
                      </a:pPr>
                      <a:r>
                        <a:rPr lang="en-US" sz="2200" dirty="0"/>
                        <a:t>Affirmative</a:t>
                      </a:r>
                      <a:endParaRPr lang="fr-FR" sz="2200" b="1" dirty="0">
                        <a:latin typeface="+mj-lt"/>
                        <a:ea typeface="Calibri"/>
                        <a:cs typeface="Arial"/>
                      </a:endParaRPr>
                    </a:p>
                  </a:txBody>
                  <a:tcPr marL="9525" marR="9525" marT="9525" marB="9525"/>
                </a:tc>
                <a:tc>
                  <a:txBody>
                    <a:bodyPr/>
                    <a:lstStyle/>
                    <a:p>
                      <a:pPr indent="68580" algn="just">
                        <a:lnSpc>
                          <a:spcPct val="115000"/>
                        </a:lnSpc>
                        <a:spcAft>
                          <a:spcPts val="0"/>
                        </a:spcAft>
                      </a:pPr>
                      <a:r>
                        <a:rPr lang="en-US" sz="2200" dirty="0"/>
                        <a:t>Negative</a:t>
                      </a:r>
                      <a:endParaRPr lang="fr-FR" sz="2200" b="1" dirty="0">
                        <a:latin typeface="+mj-lt"/>
                        <a:ea typeface="Calibri"/>
                        <a:cs typeface="Arial"/>
                      </a:endParaRPr>
                    </a:p>
                  </a:txBody>
                  <a:tcPr marL="9525" marR="9525" marT="9525" marB="9525"/>
                </a:tc>
              </a:tr>
              <a:tr h="720376">
                <a:tc rowSpan="2">
                  <a:txBody>
                    <a:bodyPr/>
                    <a:lstStyle/>
                    <a:p>
                      <a:pPr indent="3810" algn="just">
                        <a:lnSpc>
                          <a:spcPct val="115000"/>
                        </a:lnSpc>
                        <a:spcAft>
                          <a:spcPts val="0"/>
                        </a:spcAft>
                      </a:pPr>
                      <a:r>
                        <a:rPr lang="en-US" sz="2200" dirty="0" smtClean="0"/>
                        <a:t>perfective</a:t>
                      </a:r>
                      <a:endParaRPr lang="fr-FR" sz="2200" dirty="0">
                        <a:latin typeface="+mj-lt"/>
                        <a:ea typeface="Calibri"/>
                        <a:cs typeface="Arial"/>
                      </a:endParaRPr>
                    </a:p>
                  </a:txBody>
                  <a:tcPr marL="9525" marR="9525" marT="9525" marB="9525" anchor="ctr"/>
                </a:tc>
                <a:tc>
                  <a:txBody>
                    <a:bodyPr/>
                    <a:lstStyle/>
                    <a:p>
                      <a:pPr indent="68580" algn="just">
                        <a:lnSpc>
                          <a:spcPct val="115000"/>
                        </a:lnSpc>
                        <a:spcAft>
                          <a:spcPts val="0"/>
                        </a:spcAft>
                      </a:pPr>
                      <a:r>
                        <a:rPr lang="en-US" sz="2200" dirty="0"/>
                        <a:t>[+OF] </a:t>
                      </a:r>
                      <a:r>
                        <a:rPr lang="en-US" sz="2200" i="1" dirty="0" err="1" smtClean="0"/>
                        <a:t>báti</a:t>
                      </a:r>
                      <a:r>
                        <a:rPr lang="en-US" sz="2200" i="1" baseline="30000" dirty="0" smtClean="0"/>
                        <a:t>(L)</a:t>
                      </a:r>
                      <a:r>
                        <a:rPr lang="en-US" sz="2200" i="1" dirty="0" smtClean="0"/>
                        <a:t> ~</a:t>
                      </a:r>
                      <a:r>
                        <a:rPr lang="en-US" sz="2200" i="1" dirty="0" err="1" smtClean="0"/>
                        <a:t>ti</a:t>
                      </a:r>
                      <a:r>
                        <a:rPr lang="en-US" sz="2200" i="1" dirty="0" smtClean="0"/>
                        <a:t> </a:t>
                      </a:r>
                      <a:r>
                        <a:rPr lang="en-US" sz="2200" i="1" dirty="0"/>
                        <a:t>~ </a:t>
                      </a:r>
                      <a:r>
                        <a:rPr lang="en-US" sz="2200" i="1" dirty="0" err="1"/>
                        <a:t>ba</a:t>
                      </a:r>
                      <a:r>
                        <a:rPr lang="en-US" sz="2200" i="1" dirty="0"/>
                        <a:t>́'</a:t>
                      </a:r>
                      <a:r>
                        <a:rPr lang="en-US" sz="2200" i="1" baseline="30000" dirty="0"/>
                        <a:t>(L)</a:t>
                      </a:r>
                      <a:endParaRPr lang="fr-FR" sz="2200" i="1" dirty="0">
                        <a:latin typeface="+mj-lt"/>
                        <a:ea typeface="Calibri"/>
                        <a:cs typeface="Arial"/>
                      </a:endParaRPr>
                    </a:p>
                  </a:txBody>
                  <a:tcPr marL="9525" marR="9525" marT="9525" marB="9525"/>
                </a:tc>
                <a:tc rowSpan="2">
                  <a:txBody>
                    <a:bodyPr/>
                    <a:lstStyle/>
                    <a:p>
                      <a:pPr indent="68580" algn="just">
                        <a:lnSpc>
                          <a:spcPct val="115000"/>
                        </a:lnSpc>
                        <a:spcAft>
                          <a:spcPts val="0"/>
                        </a:spcAft>
                      </a:pPr>
                      <a:r>
                        <a:rPr lang="en-US" sz="2200" i="1" dirty="0" err="1"/>
                        <a:t>máa</a:t>
                      </a:r>
                      <a:r>
                        <a:rPr lang="en-US" sz="2200" i="1" baseline="30000" dirty="0"/>
                        <a:t>(L)</a:t>
                      </a:r>
                      <a:endParaRPr lang="fr-FR" sz="2200" i="1" dirty="0">
                        <a:latin typeface="+mj-lt"/>
                        <a:ea typeface="Calibri"/>
                        <a:cs typeface="Arial"/>
                      </a:endParaRPr>
                    </a:p>
                  </a:txBody>
                  <a:tcPr marL="9525" marR="9525" marT="9525" marB="9525"/>
                </a:tc>
              </a:tr>
              <a:tr h="354920">
                <a:tc vMerge="1">
                  <a:txBody>
                    <a:bodyPr/>
                    <a:lstStyle/>
                    <a:p>
                      <a:endParaRPr lang="fr-FR"/>
                    </a:p>
                  </a:txBody>
                  <a:tcPr/>
                </a:tc>
                <a:tc>
                  <a:txBody>
                    <a:bodyPr/>
                    <a:lstStyle/>
                    <a:p>
                      <a:pPr indent="68580" algn="just">
                        <a:lnSpc>
                          <a:spcPct val="115000"/>
                        </a:lnSpc>
                        <a:spcAft>
                          <a:spcPts val="0"/>
                        </a:spcAft>
                      </a:pPr>
                      <a:r>
                        <a:rPr lang="en-US" sz="2200" dirty="0"/>
                        <a:t>[–OF] </a:t>
                      </a:r>
                      <a:r>
                        <a:rPr lang="en-US" sz="2200" i="1" dirty="0"/>
                        <a:t>ka</a:t>
                      </a:r>
                      <a:r>
                        <a:rPr lang="en-US" sz="2200" dirty="0"/>
                        <a:t> tr./ </a:t>
                      </a:r>
                      <a:r>
                        <a:rPr lang="en-US" sz="2200" i="1" dirty="0"/>
                        <a:t>-</a:t>
                      </a:r>
                      <a:r>
                        <a:rPr lang="en-US" sz="2200" i="1" dirty="0" err="1"/>
                        <a:t>ta</a:t>
                      </a:r>
                      <a:r>
                        <a:rPr lang="en-US" sz="2200" i="1" dirty="0"/>
                        <a:t> </a:t>
                      </a:r>
                      <a:r>
                        <a:rPr lang="en-US" sz="2200" dirty="0"/>
                        <a:t>intr.</a:t>
                      </a:r>
                      <a:endParaRPr lang="fr-FR" sz="2200" dirty="0">
                        <a:latin typeface="+mj-lt"/>
                        <a:ea typeface="Calibri"/>
                        <a:cs typeface="Arial"/>
                      </a:endParaRPr>
                    </a:p>
                  </a:txBody>
                  <a:tcPr marL="9525" marR="9525" marT="9525" marB="9525"/>
                </a:tc>
                <a:tc vMerge="1">
                  <a:txBody>
                    <a:bodyPr/>
                    <a:lstStyle/>
                    <a:p>
                      <a:endParaRPr lang="fr-FR"/>
                    </a:p>
                  </a:txBody>
                  <a:tcPr/>
                </a:tc>
              </a:tr>
              <a:tr h="560400">
                <a:tc>
                  <a:txBody>
                    <a:bodyPr/>
                    <a:lstStyle/>
                    <a:p>
                      <a:pPr indent="3810" algn="just">
                        <a:lnSpc>
                          <a:spcPct val="115000"/>
                        </a:lnSpc>
                        <a:spcAft>
                          <a:spcPts val="0"/>
                        </a:spcAft>
                      </a:pPr>
                      <a:r>
                        <a:rPr lang="en-US" sz="2200" dirty="0" err="1"/>
                        <a:t>stative-resultative</a:t>
                      </a:r>
                      <a:endParaRPr lang="fr-FR" sz="2200" dirty="0">
                        <a:latin typeface="+mj-lt"/>
                        <a:ea typeface="Calibri"/>
                        <a:cs typeface="Arial"/>
                      </a:endParaRPr>
                    </a:p>
                  </a:txBody>
                  <a:tcPr marL="9525" marR="9525" marT="9525" marB="9525"/>
                </a:tc>
                <a:tc>
                  <a:txBody>
                    <a:bodyPr/>
                    <a:lstStyle/>
                    <a:p>
                      <a:pPr indent="68580" algn="just">
                        <a:lnSpc>
                          <a:spcPct val="115000"/>
                        </a:lnSpc>
                        <a:spcAft>
                          <a:spcPts val="0"/>
                        </a:spcAft>
                      </a:pPr>
                      <a:r>
                        <a:rPr lang="en-US" sz="2200" i="1" dirty="0"/>
                        <a:t>bi -</a:t>
                      </a:r>
                      <a:r>
                        <a:rPr lang="en-US" sz="2200" i="1" dirty="0" err="1"/>
                        <a:t>len</a:t>
                      </a:r>
                      <a:r>
                        <a:rPr lang="en-US" sz="2200" i="1" dirty="0"/>
                        <a:t> </a:t>
                      </a:r>
                      <a:r>
                        <a:rPr lang="en-US" sz="2200" i="1" dirty="0" smtClean="0"/>
                        <a:t>~ bi</a:t>
                      </a:r>
                      <a:r>
                        <a:rPr lang="en-US" sz="2200" i="1" baseline="0" dirty="0" smtClean="0"/>
                        <a:t> </a:t>
                      </a:r>
                      <a:r>
                        <a:rPr lang="en-US" sz="2200" i="1" dirty="0" smtClean="0"/>
                        <a:t>-</a:t>
                      </a:r>
                      <a:r>
                        <a:rPr lang="en-US" sz="2200" i="1" dirty="0" err="1"/>
                        <a:t>nden</a:t>
                      </a:r>
                      <a:r>
                        <a:rPr lang="en-US" sz="2200" i="1" dirty="0"/>
                        <a:t> </a:t>
                      </a:r>
                      <a:endParaRPr lang="fr-FR" sz="2200" i="1" dirty="0">
                        <a:latin typeface="+mj-lt"/>
                        <a:ea typeface="Calibri"/>
                        <a:cs typeface="Arial"/>
                      </a:endParaRPr>
                    </a:p>
                  </a:txBody>
                  <a:tcPr marL="9525" marR="9525" marT="9525" marB="9525"/>
                </a:tc>
                <a:tc>
                  <a:txBody>
                    <a:bodyPr/>
                    <a:lstStyle/>
                    <a:p>
                      <a:pPr indent="68580" algn="just">
                        <a:lnSpc>
                          <a:spcPct val="115000"/>
                        </a:lnSpc>
                        <a:spcAft>
                          <a:spcPts val="0"/>
                        </a:spcAft>
                      </a:pPr>
                      <a:r>
                        <a:rPr lang="en-US" sz="2200" i="1" dirty="0" err="1"/>
                        <a:t>béle</a:t>
                      </a:r>
                      <a:r>
                        <a:rPr lang="en-US" sz="2200" i="1" baseline="30000" dirty="0"/>
                        <a:t>(L)</a:t>
                      </a:r>
                      <a:r>
                        <a:rPr lang="en-US" sz="2200" i="1" dirty="0"/>
                        <a:t> </a:t>
                      </a:r>
                      <a:r>
                        <a:rPr lang="en-US" sz="2200" i="1" dirty="0" smtClean="0"/>
                        <a:t>-</a:t>
                      </a:r>
                      <a:r>
                        <a:rPr lang="en-US" sz="2200" i="1" dirty="0" err="1" smtClean="0"/>
                        <a:t>len</a:t>
                      </a:r>
                      <a:r>
                        <a:rPr lang="en-US" sz="2200" i="1" dirty="0" smtClean="0"/>
                        <a:t> ~ -</a:t>
                      </a:r>
                      <a:r>
                        <a:rPr lang="en-US" sz="2200" i="1" dirty="0" err="1" smtClean="0"/>
                        <a:t>nden</a:t>
                      </a:r>
                      <a:endParaRPr lang="fr-FR" sz="2200" i="1" dirty="0">
                        <a:latin typeface="+mj-lt"/>
                        <a:ea typeface="Calibri"/>
                        <a:cs typeface="Arial"/>
                      </a:endParaRPr>
                    </a:p>
                  </a:txBody>
                  <a:tcPr marL="9525" marR="9525" marT="9525" marB="9525"/>
                </a:tc>
              </a:tr>
              <a:tr h="354920">
                <a:tc>
                  <a:txBody>
                    <a:bodyPr/>
                    <a:lstStyle/>
                    <a:p>
                      <a:pPr indent="3810" algn="just">
                        <a:lnSpc>
                          <a:spcPct val="115000"/>
                        </a:lnSpc>
                        <a:spcAft>
                          <a:spcPts val="0"/>
                        </a:spcAft>
                      </a:pPr>
                      <a:r>
                        <a:rPr lang="en-US" sz="2200" dirty="0"/>
                        <a:t>imperfective</a:t>
                      </a:r>
                      <a:endParaRPr lang="fr-FR" sz="2200" dirty="0">
                        <a:latin typeface="+mj-lt"/>
                        <a:ea typeface="Calibri"/>
                        <a:cs typeface="Arial"/>
                      </a:endParaRPr>
                    </a:p>
                  </a:txBody>
                  <a:tcPr marL="9525" marR="9525" marT="9525" marB="9525"/>
                </a:tc>
                <a:tc>
                  <a:txBody>
                    <a:bodyPr/>
                    <a:lstStyle/>
                    <a:p>
                      <a:pPr indent="68580" algn="just">
                        <a:lnSpc>
                          <a:spcPct val="115000"/>
                        </a:lnSpc>
                        <a:spcAft>
                          <a:spcPts val="0"/>
                        </a:spcAft>
                      </a:pPr>
                      <a:r>
                        <a:rPr lang="en-US" sz="2200" i="1" dirty="0"/>
                        <a:t>bi -la</a:t>
                      </a:r>
                      <a:endParaRPr lang="fr-FR" sz="2200" i="1" dirty="0">
                        <a:latin typeface="+mj-lt"/>
                        <a:ea typeface="Calibri"/>
                        <a:cs typeface="Arial"/>
                      </a:endParaRPr>
                    </a:p>
                  </a:txBody>
                  <a:tcPr marL="9525" marR="9525" marT="9525" marB="9525"/>
                </a:tc>
                <a:tc>
                  <a:txBody>
                    <a:bodyPr/>
                    <a:lstStyle/>
                    <a:p>
                      <a:pPr indent="68580" algn="just">
                        <a:lnSpc>
                          <a:spcPct val="115000"/>
                        </a:lnSpc>
                        <a:spcAft>
                          <a:spcPts val="0"/>
                        </a:spcAft>
                      </a:pPr>
                      <a:r>
                        <a:rPr lang="en-US" sz="2200" i="1" dirty="0" err="1"/>
                        <a:t>béle</a:t>
                      </a:r>
                      <a:r>
                        <a:rPr lang="en-US" sz="2200" i="1" baseline="30000" dirty="0"/>
                        <a:t>(L)</a:t>
                      </a:r>
                      <a:r>
                        <a:rPr lang="en-US" sz="2200" i="1" dirty="0"/>
                        <a:t> -la</a:t>
                      </a:r>
                      <a:endParaRPr lang="fr-FR" sz="2200" i="1" dirty="0">
                        <a:latin typeface="+mj-lt"/>
                        <a:ea typeface="Calibri"/>
                        <a:cs typeface="Arial"/>
                      </a:endParaRPr>
                    </a:p>
                  </a:txBody>
                  <a:tcPr marL="9525" marR="9525" marT="9525" marB="9525"/>
                </a:tc>
              </a:tr>
              <a:tr h="354920">
                <a:tc>
                  <a:txBody>
                    <a:bodyPr/>
                    <a:lstStyle/>
                    <a:p>
                      <a:pPr indent="3810" algn="just">
                        <a:lnSpc>
                          <a:spcPct val="115000"/>
                        </a:lnSpc>
                        <a:spcAft>
                          <a:spcPts val="0"/>
                        </a:spcAft>
                      </a:pPr>
                      <a:r>
                        <a:rPr lang="en-US" sz="2200" dirty="0"/>
                        <a:t>potential</a:t>
                      </a:r>
                      <a:endParaRPr lang="fr-FR" sz="2200" dirty="0">
                        <a:latin typeface="+mj-lt"/>
                        <a:ea typeface="Calibri"/>
                        <a:cs typeface="Arial"/>
                      </a:endParaRPr>
                    </a:p>
                  </a:txBody>
                  <a:tcPr marL="9525" marR="9525" marT="9525" marB="9525"/>
                </a:tc>
                <a:tc>
                  <a:txBody>
                    <a:bodyPr/>
                    <a:lstStyle/>
                    <a:p>
                      <a:pPr indent="68580" algn="just">
                        <a:lnSpc>
                          <a:spcPct val="115000"/>
                        </a:lnSpc>
                        <a:spcAft>
                          <a:spcPts val="0"/>
                        </a:spcAft>
                      </a:pPr>
                      <a:r>
                        <a:rPr lang="en-US" sz="2200" i="1" dirty="0" err="1"/>
                        <a:t>si</a:t>
                      </a:r>
                      <a:endParaRPr lang="fr-FR" sz="2200" i="1" dirty="0">
                        <a:latin typeface="+mj-lt"/>
                        <a:ea typeface="Calibri"/>
                        <a:cs typeface="Arial"/>
                      </a:endParaRPr>
                    </a:p>
                  </a:txBody>
                  <a:tcPr marL="9525" marR="9525" marT="9525" marB="9525"/>
                </a:tc>
                <a:tc>
                  <a:txBody>
                    <a:bodyPr/>
                    <a:lstStyle/>
                    <a:p>
                      <a:pPr indent="68580" algn="just">
                        <a:lnSpc>
                          <a:spcPct val="115000"/>
                        </a:lnSpc>
                        <a:spcAft>
                          <a:spcPts val="0"/>
                        </a:spcAft>
                      </a:pPr>
                      <a:r>
                        <a:rPr lang="en-US" sz="2200" i="1" dirty="0" err="1"/>
                        <a:t>tée</a:t>
                      </a:r>
                      <a:r>
                        <a:rPr lang="en-US" sz="2200" i="1" baseline="30000" dirty="0"/>
                        <a:t>(L)</a:t>
                      </a:r>
                      <a:endParaRPr lang="fr-FR" sz="2200" i="1" dirty="0">
                        <a:latin typeface="+mj-lt"/>
                        <a:ea typeface="Calibri"/>
                        <a:cs typeface="Arial"/>
                      </a:endParaRPr>
                    </a:p>
                  </a:txBody>
                  <a:tcPr marL="9525" marR="9525" marT="9525" marB="9525"/>
                </a:tc>
              </a:tr>
              <a:tr h="354920">
                <a:tc>
                  <a:txBody>
                    <a:bodyPr/>
                    <a:lstStyle/>
                    <a:p>
                      <a:pPr indent="3810" algn="just">
                        <a:lnSpc>
                          <a:spcPct val="115000"/>
                        </a:lnSpc>
                        <a:spcAft>
                          <a:spcPts val="0"/>
                        </a:spcAft>
                      </a:pPr>
                      <a:r>
                        <a:rPr lang="en-US" sz="2200" dirty="0"/>
                        <a:t>subjunctive</a:t>
                      </a:r>
                      <a:endParaRPr lang="fr-FR" sz="2200" dirty="0">
                        <a:latin typeface="+mj-lt"/>
                        <a:ea typeface="Calibri"/>
                        <a:cs typeface="Arial"/>
                      </a:endParaRPr>
                    </a:p>
                  </a:txBody>
                  <a:tcPr marL="9525" marR="9525" marT="9525" marB="9525"/>
                </a:tc>
                <a:tc>
                  <a:txBody>
                    <a:bodyPr/>
                    <a:lstStyle/>
                    <a:p>
                      <a:pPr indent="68580" algn="just">
                        <a:lnSpc>
                          <a:spcPct val="115000"/>
                        </a:lnSpc>
                        <a:spcAft>
                          <a:spcPts val="0"/>
                        </a:spcAft>
                      </a:pPr>
                      <a:r>
                        <a:rPr lang="en-US" sz="2200" i="1" dirty="0" err="1"/>
                        <a:t>ni</a:t>
                      </a:r>
                      <a:endParaRPr lang="fr-FR" sz="2200" i="1" dirty="0">
                        <a:latin typeface="+mj-lt"/>
                        <a:ea typeface="Calibri"/>
                        <a:cs typeface="Arial"/>
                      </a:endParaRPr>
                    </a:p>
                  </a:txBody>
                  <a:tcPr marL="9525" marR="9525" marT="9525" marB="9525"/>
                </a:tc>
                <a:tc rowSpan="2">
                  <a:txBody>
                    <a:bodyPr/>
                    <a:lstStyle/>
                    <a:p>
                      <a:pPr indent="68580" algn="just">
                        <a:lnSpc>
                          <a:spcPct val="115000"/>
                        </a:lnSpc>
                        <a:spcAft>
                          <a:spcPts val="0"/>
                        </a:spcAft>
                      </a:pPr>
                      <a:r>
                        <a:rPr lang="en-US" sz="2200" i="1" dirty="0" err="1"/>
                        <a:t>káni</a:t>
                      </a:r>
                      <a:r>
                        <a:rPr lang="en-US" sz="2200" i="1" baseline="30000" dirty="0"/>
                        <a:t>(L)</a:t>
                      </a:r>
                      <a:endParaRPr lang="fr-FR" sz="2200" i="1" dirty="0">
                        <a:latin typeface="+mj-lt"/>
                        <a:ea typeface="Calibri"/>
                        <a:cs typeface="Arial"/>
                      </a:endParaRPr>
                    </a:p>
                  </a:txBody>
                  <a:tcPr marL="9525" marR="9525" marT="9525" marB="9525" anchor="ctr"/>
                </a:tc>
              </a:tr>
              <a:tr h="354920">
                <a:tc>
                  <a:txBody>
                    <a:bodyPr/>
                    <a:lstStyle/>
                    <a:p>
                      <a:pPr indent="3810" algn="just">
                        <a:lnSpc>
                          <a:spcPct val="115000"/>
                        </a:lnSpc>
                        <a:spcAft>
                          <a:spcPts val="0"/>
                        </a:spcAft>
                      </a:pPr>
                      <a:r>
                        <a:rPr lang="en-US" sz="2200"/>
                        <a:t>imperative</a:t>
                      </a:r>
                      <a:endParaRPr lang="fr-FR" sz="2200">
                        <a:latin typeface="+mj-lt"/>
                        <a:ea typeface="Calibri"/>
                        <a:cs typeface="Arial"/>
                      </a:endParaRPr>
                    </a:p>
                  </a:txBody>
                  <a:tcPr marL="9525" marR="9525" marT="9525" marB="9525"/>
                </a:tc>
                <a:tc>
                  <a:txBody>
                    <a:bodyPr/>
                    <a:lstStyle/>
                    <a:p>
                      <a:pPr indent="68580" algn="just">
                        <a:lnSpc>
                          <a:spcPct val="115000"/>
                        </a:lnSpc>
                        <a:spcAft>
                          <a:spcPts val="0"/>
                        </a:spcAft>
                      </a:pPr>
                      <a:r>
                        <a:rPr lang="en-US" sz="2200" i="1" dirty="0"/>
                        <a:t>Ø</a:t>
                      </a:r>
                      <a:endParaRPr lang="fr-FR" sz="2200" i="1" dirty="0">
                        <a:latin typeface="+mj-lt"/>
                        <a:ea typeface="Calibri"/>
                        <a:cs typeface="Arial"/>
                      </a:endParaRPr>
                    </a:p>
                  </a:txBody>
                  <a:tcPr marL="9525" marR="9525" marT="9525" marB="9525"/>
                </a:tc>
                <a:tc vMerge="1">
                  <a:txBody>
                    <a:bodyPr/>
                    <a:lstStyle/>
                    <a:p>
                      <a:endParaRPr lang="fr-FR"/>
                    </a:p>
                  </a:txBody>
                  <a:tcPr/>
                </a:tc>
              </a:tr>
              <a:tr h="354920">
                <a:tc>
                  <a:txBody>
                    <a:bodyPr/>
                    <a:lstStyle/>
                    <a:p>
                      <a:pPr indent="3810" algn="just">
                        <a:lnSpc>
                          <a:spcPct val="115000"/>
                        </a:lnSpc>
                        <a:spcAft>
                          <a:spcPts val="0"/>
                        </a:spcAft>
                      </a:pPr>
                      <a:r>
                        <a:rPr lang="en-US" sz="2200" dirty="0" smtClean="0"/>
                        <a:t>conditional</a:t>
                      </a:r>
                      <a:endParaRPr lang="fr-FR" sz="2200" dirty="0">
                        <a:latin typeface="+mj-lt"/>
                        <a:ea typeface="Calibri"/>
                        <a:cs typeface="Arial"/>
                      </a:endParaRPr>
                    </a:p>
                  </a:txBody>
                  <a:tcPr marL="9525" marR="9525" marT="9525" marB="9525"/>
                </a:tc>
                <a:tc>
                  <a:txBody>
                    <a:bodyPr/>
                    <a:lstStyle/>
                    <a:p>
                      <a:pPr indent="68580" algn="just">
                        <a:lnSpc>
                          <a:spcPct val="115000"/>
                        </a:lnSpc>
                        <a:spcAft>
                          <a:spcPts val="0"/>
                        </a:spcAft>
                      </a:pPr>
                      <a:r>
                        <a:rPr lang="en-US" sz="2200" i="1" dirty="0" err="1"/>
                        <a:t>máni</a:t>
                      </a:r>
                      <a:r>
                        <a:rPr lang="en-US" sz="2200" i="1" baseline="30000" dirty="0"/>
                        <a:t>(L)</a:t>
                      </a:r>
                      <a:endParaRPr lang="fr-FR" sz="2200" i="1" dirty="0">
                        <a:latin typeface="+mj-lt"/>
                        <a:ea typeface="Calibri"/>
                        <a:cs typeface="Arial"/>
                      </a:endParaRPr>
                    </a:p>
                  </a:txBody>
                  <a:tcPr marL="9525" marR="9525" marT="9525" marB="9525"/>
                </a:tc>
                <a:tc>
                  <a:txBody>
                    <a:bodyPr/>
                    <a:lstStyle/>
                    <a:p>
                      <a:pPr indent="68580" algn="just">
                        <a:lnSpc>
                          <a:spcPct val="115000"/>
                        </a:lnSpc>
                        <a:spcAft>
                          <a:spcPts val="0"/>
                        </a:spcAft>
                      </a:pPr>
                      <a:r>
                        <a:rPr lang="en-US" sz="2200" dirty="0"/>
                        <a:t>–</a:t>
                      </a:r>
                      <a:endParaRPr lang="fr-FR" sz="2200" dirty="0">
                        <a:latin typeface="+mj-lt"/>
                        <a:ea typeface="Calibri"/>
                        <a:cs typeface="Arial"/>
                      </a:endParaRPr>
                    </a:p>
                  </a:txBody>
                  <a:tcPr marL="9525" marR="9525" marT="9525" marB="9525"/>
                </a:tc>
              </a:tr>
              <a:tr h="354920">
                <a:tc>
                  <a:txBody>
                    <a:bodyPr/>
                    <a:lstStyle/>
                    <a:p>
                      <a:pPr indent="3810" algn="just">
                        <a:lnSpc>
                          <a:spcPct val="115000"/>
                        </a:lnSpc>
                        <a:spcAft>
                          <a:spcPts val="0"/>
                        </a:spcAft>
                      </a:pPr>
                      <a:r>
                        <a:rPr lang="en-US" sz="2200"/>
                        <a:t>infinitive</a:t>
                      </a:r>
                      <a:endParaRPr lang="fr-FR" sz="2200">
                        <a:latin typeface="+mj-lt"/>
                        <a:ea typeface="Calibri"/>
                        <a:cs typeface="Arial"/>
                      </a:endParaRPr>
                    </a:p>
                  </a:txBody>
                  <a:tcPr marL="9525" marR="9525" marT="9525" marB="9525"/>
                </a:tc>
                <a:tc>
                  <a:txBody>
                    <a:bodyPr/>
                    <a:lstStyle/>
                    <a:p>
                      <a:pPr indent="68580" algn="just">
                        <a:lnSpc>
                          <a:spcPct val="115000"/>
                        </a:lnSpc>
                        <a:spcAft>
                          <a:spcPts val="0"/>
                        </a:spcAft>
                      </a:pPr>
                      <a:r>
                        <a:rPr lang="en-US" sz="2200" i="1" dirty="0"/>
                        <a:t>kà</a:t>
                      </a:r>
                      <a:endParaRPr lang="fr-FR" sz="2200" i="1" dirty="0">
                        <a:latin typeface="+mj-lt"/>
                        <a:ea typeface="Calibri"/>
                        <a:cs typeface="Arial"/>
                      </a:endParaRPr>
                    </a:p>
                  </a:txBody>
                  <a:tcPr marL="9525" marR="9525" marT="9525" marB="9525"/>
                </a:tc>
                <a:tc>
                  <a:txBody>
                    <a:bodyPr/>
                    <a:lstStyle/>
                    <a:p>
                      <a:r>
                        <a:rPr lang="en-US" sz="2200" dirty="0" smtClean="0"/>
                        <a:t> –</a:t>
                      </a:r>
                      <a:endParaRPr lang="fr-FR" sz="2200" dirty="0">
                        <a:latin typeface="+mj-lt"/>
                        <a:ea typeface="Times New Roman"/>
                        <a:cs typeface="Times New Roman"/>
                      </a:endParaRPr>
                    </a:p>
                  </a:txBody>
                  <a:tcPr marL="9525" marR="9525" marT="9525" marB="9525"/>
                </a:tc>
              </a:tr>
            </a:tbl>
          </a:graphicData>
        </a:graphic>
      </p:graphicFrame>
      <p:sp>
        <p:nvSpPr>
          <p:cNvPr id="5" name="Espace réservé du pied de page 4"/>
          <p:cNvSpPr>
            <a:spLocks noGrp="1"/>
          </p:cNvSpPr>
          <p:nvPr>
            <p:ph type="ftr" sz="quarter" idx="11"/>
          </p:nvPr>
        </p:nvSpPr>
        <p:spPr/>
        <p:txBody>
          <a:bodyPr/>
          <a:lstStyle/>
          <a:p>
            <a:r>
              <a:rPr lang="en-US" dirty="0" smtClean="0"/>
              <a:t>Presentation of Kakabe</a:t>
            </a:r>
          </a:p>
          <a:p>
            <a:endParaRPr lang="fr-F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e">
  <a:themeElements>
    <a:clrScheme name="Origine">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e">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e">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2894</TotalTime>
  <Words>2191</Words>
  <Application>Microsoft Office PowerPoint</Application>
  <PresentationFormat>Affichage à l'écran (4:3)</PresentationFormat>
  <Paragraphs>333</Paragraphs>
  <Slides>30</Slides>
  <Notes>0</Notes>
  <HiddenSlides>0</HiddenSlides>
  <MMClips>3</MMClips>
  <ScaleCrop>false</ScaleCrop>
  <HeadingPairs>
    <vt:vector size="4" baseType="variant">
      <vt:variant>
        <vt:lpstr>Thème</vt:lpstr>
      </vt:variant>
      <vt:variant>
        <vt:i4>1</vt:i4>
      </vt:variant>
      <vt:variant>
        <vt:lpstr>Titres des diapositives</vt:lpstr>
      </vt:variant>
      <vt:variant>
        <vt:i4>30</vt:i4>
      </vt:variant>
    </vt:vector>
  </HeadingPairs>
  <TitlesOfParts>
    <vt:vector size="31" baseType="lpstr">
      <vt:lpstr>Origine</vt:lpstr>
      <vt:lpstr>Negation, prosody and constituency: the case of Kakabe, a Western Mande language </vt:lpstr>
      <vt:lpstr>Negation and intonation: the phenomenon</vt:lpstr>
      <vt:lpstr>Tone and intonation as negation marking in the languages of the world</vt:lpstr>
      <vt:lpstr>Questions</vt:lpstr>
      <vt:lpstr>Goals of the talk</vt:lpstr>
      <vt:lpstr>Outline</vt:lpstr>
      <vt:lpstr>Presentation of Kakabe</vt:lpstr>
      <vt:lpstr>Kakabe utterance</vt:lpstr>
      <vt:lpstr>Kakabe inflectional paradigm</vt:lpstr>
      <vt:lpstr>Intonation in Kakabe</vt:lpstr>
      <vt:lpstr>Other uses of the H boundary tone</vt:lpstr>
      <vt:lpstr>Restriction on the negation H% tone</vt:lpstr>
      <vt:lpstr>I. Negation H% and the clause type</vt:lpstr>
      <vt:lpstr>I. Negation H% and the clause type</vt:lpstr>
      <vt:lpstr>II. Negation H% and the PhP boundaries</vt:lpstr>
      <vt:lpstr>II. Negation H% and the PhP boundaries</vt:lpstr>
      <vt:lpstr>II. Negation H% and the PhP boundaries</vt:lpstr>
      <vt:lpstr>II. Negation H% and the PhP boundaries</vt:lpstr>
      <vt:lpstr>III. Negation H% and lexemes hosting ↑H</vt:lpstr>
      <vt:lpstr>III. Negation H% and lexemes hosting ↑H</vt:lpstr>
      <vt:lpstr>III. Negation H% and lexemes hosting ↑H</vt:lpstr>
      <vt:lpstr>Summary: restrictions on negation H% </vt:lpstr>
      <vt:lpstr>Discussion</vt:lpstr>
      <vt:lpstr>Negation H% as the extension of the intonational marking of continuation</vt:lpstr>
      <vt:lpstr>Negation H% as the extension of the intonational marking of continuation</vt:lpstr>
      <vt:lpstr>Negation H% as the extension of the intonational marking of continuation</vt:lpstr>
      <vt:lpstr>Negation H% as the second part of a double negation-marking construction </vt:lpstr>
      <vt:lpstr>Negation H% as the second part of a double negation-marking construction </vt:lpstr>
      <vt:lpstr>Conclusion and further questions</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Negation, prosody and constituency : the case of Kakabe, a Western Mande language</dc:title>
  <dc:creator>Alexandra</dc:creator>
  <cp:lastModifiedBy>Alexandra</cp:lastModifiedBy>
  <cp:revision>27</cp:revision>
  <dcterms:created xsi:type="dcterms:W3CDTF">2018-09-01T18:57:30Z</dcterms:created>
  <dcterms:modified xsi:type="dcterms:W3CDTF">2018-09-05T08:58:41Z</dcterms:modified>
</cp:coreProperties>
</file>